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3" r:id="rId1"/>
    <p:sldMasterId id="2147483654" r:id="rId2"/>
    <p:sldMasterId id="2147483677" r:id="rId3"/>
  </p:sldMasterIdLst>
  <p:notesMasterIdLst>
    <p:notesMasterId r:id="rId55"/>
  </p:notesMasterIdLst>
  <p:handoutMasterIdLst>
    <p:handoutMasterId r:id="rId56"/>
  </p:handoutMasterIdLst>
  <p:sldIdLst>
    <p:sldId id="256" r:id="rId4"/>
    <p:sldId id="350" r:id="rId5"/>
    <p:sldId id="314" r:id="rId6"/>
    <p:sldId id="318" r:id="rId7"/>
    <p:sldId id="320" r:id="rId8"/>
    <p:sldId id="315" r:id="rId9"/>
    <p:sldId id="316" r:id="rId10"/>
    <p:sldId id="321" r:id="rId11"/>
    <p:sldId id="317" r:id="rId12"/>
    <p:sldId id="322" r:id="rId13"/>
    <p:sldId id="319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51" r:id="rId29"/>
    <p:sldId id="287" r:id="rId30"/>
    <p:sldId id="259" r:id="rId31"/>
    <p:sldId id="260" r:id="rId32"/>
    <p:sldId id="261" r:id="rId33"/>
    <p:sldId id="275" r:id="rId34"/>
    <p:sldId id="262" r:id="rId35"/>
    <p:sldId id="263" r:id="rId36"/>
    <p:sldId id="264" r:id="rId37"/>
    <p:sldId id="288" r:id="rId38"/>
    <p:sldId id="266" r:id="rId39"/>
    <p:sldId id="267" r:id="rId40"/>
    <p:sldId id="268" r:id="rId41"/>
    <p:sldId id="270" r:id="rId42"/>
    <p:sldId id="276" r:id="rId43"/>
    <p:sldId id="271" r:id="rId44"/>
    <p:sldId id="273" r:id="rId45"/>
    <p:sldId id="274" r:id="rId46"/>
    <p:sldId id="278" r:id="rId47"/>
    <p:sldId id="279" r:id="rId48"/>
    <p:sldId id="280" r:id="rId49"/>
    <p:sldId id="281" r:id="rId50"/>
    <p:sldId id="282" r:id="rId51"/>
    <p:sldId id="283" r:id="rId52"/>
    <p:sldId id="285" r:id="rId53"/>
    <p:sldId id="286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2789"/>
  </p:normalViewPr>
  <p:slideViewPr>
    <p:cSldViewPr>
      <p:cViewPr varScale="1">
        <p:scale>
          <a:sx n="114" d="100"/>
          <a:sy n="114" d="100"/>
        </p:scale>
        <p:origin x="20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FC30A134-99BF-A7EA-2CBA-5519F47242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9491216D-1C41-CC45-1C3E-19C044AC46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5D1B9022-D9DA-94D3-7E32-A42FA3BDED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0389" name="Rectangle 5">
            <a:extLst>
              <a:ext uri="{FF2B5EF4-FFF2-40B4-BE49-F238E27FC236}">
                <a16:creationId xmlns:a16="http://schemas.microsoft.com/office/drawing/2014/main" id="{2F0FDC43-53B7-F88C-5670-5C8625680B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0813EC-BA66-6142-915F-FF3329FDC94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5409BFD-5C0A-2ECD-2703-C77B42C513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6D9FB67-C981-6A1E-D654-DAFD8F23570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8CEFCBC-E678-E36E-315E-92BBDB8C23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D373350-4CCA-5B71-16EA-5E2B64BD68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683093E-7244-5783-F264-54BFD23D4C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1DACDB8-2CBA-18B1-07FC-0656423AB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AA9AAF-A858-6943-B183-EE7AFD72E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EBBA0065-1E3F-344C-9159-5E01331DC6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C1AD75-DF2B-5B45-9628-9BDD83B52CAC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64934F4-E2CF-1218-4DFC-5CE82B0A6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646CB3A-DDD5-1AA2-93CA-30131A6F3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FC312E18-68BF-D85D-E07D-39589EC37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fld id="{48181E50-CE66-0A4D-A159-253A70EF0A7E}" type="slidenum">
              <a:rPr lang="it-IT" altLang="en-US" sz="900" smtClean="0">
                <a:latin typeface="Times New Roman" panose="02020603050405020304" pitchFamily="18" charset="0"/>
              </a:rPr>
              <a:pPr eaLnBrk="0" hangingPunct="0"/>
              <a:t>31</a:t>
            </a:fld>
            <a:endParaRPr lang="it-IT" altLang="en-US" sz="900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9427687F-5CEA-65A0-5C7D-4626688DA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9E7B099-7F4D-835F-198F-3C5572A93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D19A6C00-9063-5D41-EBF0-B6D3570E0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fld id="{9B74C215-5EC4-224C-865D-E4416E3A9B40}" type="slidenum">
              <a:rPr lang="it-IT" altLang="en-US" sz="900" smtClean="0">
                <a:latin typeface="Times New Roman" panose="02020603050405020304" pitchFamily="18" charset="0"/>
              </a:rPr>
              <a:pPr eaLnBrk="0" hangingPunct="0"/>
              <a:t>40</a:t>
            </a:fld>
            <a:endParaRPr lang="it-IT" altLang="en-US" sz="900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5500C24-AACE-BC45-C013-B632F2554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7152FEB-D076-B000-A6F8-6FB05A1A7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1611C835-5CC9-BDAE-795C-810B35DFC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fld id="{C89501CC-C169-614E-9C0C-51DDC9B39017}" type="slidenum">
              <a:rPr lang="it-IT" altLang="en-US" sz="900" smtClean="0">
                <a:latin typeface="Times New Roman" panose="02020603050405020304" pitchFamily="18" charset="0"/>
              </a:rPr>
              <a:pPr eaLnBrk="0" hangingPunct="0"/>
              <a:t>47</a:t>
            </a:fld>
            <a:endParaRPr lang="it-IT" altLang="en-US" sz="900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78F55E8F-B9A5-71BA-0E97-A720514A9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79BFEFF-02FB-1F29-8D4D-D5B5C1A82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D421D9B0-CA21-EA45-0C13-27929D4F2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fld id="{1B7DBA0A-A781-2044-A02D-952F2DB7579E}" type="slidenum">
              <a:rPr lang="it-IT" altLang="en-US" sz="900" smtClean="0">
                <a:latin typeface="Times New Roman" panose="02020603050405020304" pitchFamily="18" charset="0"/>
              </a:rPr>
              <a:pPr eaLnBrk="0" hangingPunct="0"/>
              <a:t>48</a:t>
            </a:fld>
            <a:endParaRPr lang="it-IT" altLang="en-US" sz="900">
              <a:latin typeface="Times New Roman" panose="02020603050405020304" pitchFamily="18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CC36953-0E0C-4AC7-62EB-C340A02EB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4AF164C-A5D9-F3C5-CF11-AF05D9D32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450FBCBD-6AA1-3909-41BC-56EE9B78B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fld id="{8DF9176D-CEB5-1F49-93B3-31AE8ED1BD4A}" type="slidenum">
              <a:rPr lang="it-IT" altLang="en-US" sz="900" smtClean="0">
                <a:latin typeface="Times New Roman" panose="02020603050405020304" pitchFamily="18" charset="0"/>
              </a:rPr>
              <a:pPr eaLnBrk="0" hangingPunct="0"/>
              <a:t>49</a:t>
            </a:fld>
            <a:endParaRPr lang="it-IT" altLang="en-US" sz="900">
              <a:latin typeface="Times New Roman" panose="02020603050405020304" pitchFamily="18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F4529E8-D5E5-8FBC-56C5-7B428635E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334AF53-280F-EFC7-565E-49651DF12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A6A40A6D-7166-C521-7798-FB1BA67FA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fld id="{F681F080-F59D-F747-96B6-EAF4FBB2DF1C}" type="slidenum">
              <a:rPr lang="it-IT" altLang="en-US" sz="900" smtClean="0">
                <a:latin typeface="Times New Roman" panose="02020603050405020304" pitchFamily="18" charset="0"/>
              </a:rPr>
              <a:pPr eaLnBrk="0" hangingPunct="0"/>
              <a:t>50</a:t>
            </a:fld>
            <a:endParaRPr lang="it-IT" altLang="en-US" sz="900">
              <a:latin typeface="Times New Roman" panose="02020603050405020304" pitchFamily="18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F2FA958-6B2F-9B32-9C8A-DB5DBD820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3FFCD53-7922-7918-BF57-1725F4D92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978682CD-1091-F5E2-F48F-951A8421A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fld id="{C1DF2ABA-36E6-3643-A2B2-5801979CD524}" type="slidenum">
              <a:rPr lang="it-IT" altLang="en-US" sz="900" smtClean="0">
                <a:latin typeface="Times New Roman" panose="02020603050405020304" pitchFamily="18" charset="0"/>
              </a:rPr>
              <a:pPr eaLnBrk="0" hangingPunct="0"/>
              <a:t>51</a:t>
            </a:fld>
            <a:endParaRPr lang="it-IT" altLang="en-US" sz="900">
              <a:latin typeface="Times New Roman" panose="02020603050405020304" pitchFamily="18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52178FD7-9871-E675-B817-96CD44003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5D20457-EBA2-1964-3DD7-CCD4449F3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1862278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3120646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8996075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4548925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4946828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852151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346556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4720485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4033335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88191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572476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7993140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805821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0416130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7024877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CDEF2A6-95F1-8BEC-CD69-CA74712F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H" altLang="en-CH">
              <a:latin typeface="Times New Roman" panose="02020603050405020304" pitchFamily="18" charset="0"/>
            </a:endParaRP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9E29AA25-7F60-AF35-3269-BC494FABB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286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FC59A3FD-9A32-0516-063E-1CE9A1A91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228600"/>
            <a:ext cx="0" cy="640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345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39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758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43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1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1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48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23529"/>
      </p:ext>
    </p:extLst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940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506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5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1981200" cy="5516563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791200" cy="5516563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487541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294890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2309158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07603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162680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525080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3DEFC2-1575-8AAA-BCD5-6A9367848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80FB3C-60DE-846B-4E0B-BCF275956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F88A73D-928C-1A14-4CA3-27F80A36A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A630770-46CA-F9D8-150B-49C9FE470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2" name="Picture 4" descr="emc_zurich%20logo">
            <a:extLst>
              <a:ext uri="{FF2B5EF4-FFF2-40B4-BE49-F238E27FC236}">
                <a16:creationId xmlns:a16="http://schemas.microsoft.com/office/drawing/2014/main" id="{AF40E477-5376-CA98-6F75-7D150AB05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603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emc_zurich%20logo">
            <a:extLst>
              <a:ext uri="{FF2B5EF4-FFF2-40B4-BE49-F238E27FC236}">
                <a16:creationId xmlns:a16="http://schemas.microsoft.com/office/drawing/2014/main" id="{84E16EE8-0377-DCAB-7204-F4BE14C3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095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emc_zurich%20logo">
            <a:extLst>
              <a:ext uri="{FF2B5EF4-FFF2-40B4-BE49-F238E27FC236}">
                <a16:creationId xmlns:a16="http://schemas.microsoft.com/office/drawing/2014/main" id="{847FCB44-0175-C84F-F0AA-1F6FFBDE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095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D38A19-4F68-25D5-F84A-42A76A684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E1F5DF-B24B-D24B-DC68-BEE9FBDA9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Click to edit Master text styles</a:t>
            </a:r>
          </a:p>
          <a:p>
            <a:pPr lvl="1"/>
            <a:r>
              <a:rPr lang="en-US" altLang="en-CH"/>
              <a:t>Second level</a:t>
            </a:r>
          </a:p>
          <a:p>
            <a:pPr lvl="2"/>
            <a:r>
              <a:rPr lang="en-US" altLang="en-CH"/>
              <a:t>Third level</a:t>
            </a:r>
          </a:p>
          <a:p>
            <a:pPr lvl="3"/>
            <a:r>
              <a:rPr lang="en-US" altLang="en-CH"/>
              <a:t>Fourth level</a:t>
            </a:r>
          </a:p>
          <a:p>
            <a:pPr lvl="4"/>
            <a:r>
              <a:rPr lang="en-US" altLang="en-CH"/>
              <a:t>Fifth level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DDE7FBA-A013-C54A-9D04-A596793D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400800"/>
            <a:ext cx="3462338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CH" sz="1000">
                <a:latin typeface="Arial" panose="020B0604020202020204" pitchFamily="34" charset="0"/>
              </a:rPr>
              <a:t>ECE 493/693 Lecture 6</a:t>
            </a:r>
            <a:r>
              <a:rPr lang="en-US" altLang="en-CH" sz="1000" b="0">
                <a:latin typeface="Arial" panose="020B0604020202020204" pitchFamily="34" charset="0"/>
              </a:rPr>
              <a:t> – </a:t>
            </a:r>
            <a:r>
              <a:rPr lang="en-US" altLang="en-CH" sz="1000">
                <a:latin typeface="Arial" panose="020B0604020202020204" pitchFamily="34" charset="0"/>
              </a:rPr>
              <a:t>Slide </a:t>
            </a:r>
            <a:fld id="{B544AFB9-78B8-BC43-97D5-3FCFFD0C8322}" type="slidenum">
              <a:rPr lang="en-US" altLang="en-CH" sz="1000" smtClean="0">
                <a:latin typeface="Arial" panose="020B0604020202020204" pitchFamily="34" charset="0"/>
              </a:rPr>
              <a:pPr>
                <a:buClr>
                  <a:schemeClr val="tx1"/>
                </a:buClr>
                <a:buFont typeface="Arial" panose="020B0604020202020204" pitchFamily="34" charset="0"/>
                <a:buNone/>
                <a:defRPr/>
              </a:pPr>
              <a:t>‹#›</a:t>
            </a:fld>
            <a:r>
              <a:rPr lang="en-US" altLang="en-CH" sz="1000">
                <a:latin typeface="Arial" panose="020B0604020202020204" pitchFamily="34" charset="0"/>
              </a:rPr>
              <a:t> / 46</a:t>
            </a:r>
          </a:p>
        </p:txBody>
      </p:sp>
      <p:sp>
        <p:nvSpPr>
          <p:cNvPr id="3077" name="Rectangle 9">
            <a:extLst>
              <a:ext uri="{FF2B5EF4-FFF2-40B4-BE49-F238E27FC236}">
                <a16:creationId xmlns:a16="http://schemas.microsoft.com/office/drawing/2014/main" id="{23D50F6D-F9A2-F662-0D54-A9DEEF392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H" altLang="en-CH">
              <a:latin typeface="Times New Roman" panose="02020603050405020304" pitchFamily="18" charset="0"/>
            </a:endParaRPr>
          </a:p>
        </p:txBody>
      </p:sp>
      <p:pic>
        <p:nvPicPr>
          <p:cNvPr id="3078" name="Picture 8" descr="clemson">
            <a:extLst>
              <a:ext uri="{FF2B5EF4-FFF2-40B4-BE49-F238E27FC236}">
                <a16:creationId xmlns:a16="http://schemas.microsoft.com/office/drawing/2014/main" id="{2E477747-D50C-41CB-2884-500AB2C3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10">
            <a:extLst>
              <a:ext uri="{FF2B5EF4-FFF2-40B4-BE49-F238E27FC236}">
                <a16:creationId xmlns:a16="http://schemas.microsoft.com/office/drawing/2014/main" id="{B1B7A79F-71C7-A790-B38C-C67D7D5E1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286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80" name="Line 11">
            <a:extLst>
              <a:ext uri="{FF2B5EF4-FFF2-40B4-BE49-F238E27FC236}">
                <a16:creationId xmlns:a16="http://schemas.microsoft.com/office/drawing/2014/main" id="{A7FE80E6-43FD-73B2-CAE4-810B19C84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228600"/>
            <a:ext cx="0" cy="640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rhad.Rachidi@epfl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://emcwww.epfl.ch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2.e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1.jpeg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emf"/><Relationship Id="rId11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8.emf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9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50.bin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52.emf"/><Relationship Id="rId7" Type="http://schemas.openxmlformats.org/officeDocument/2006/relationships/image" Target="../media/image61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12" Type="http://schemas.openxmlformats.org/officeDocument/2006/relationships/image" Target="../media/image67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64.emf"/><Relationship Id="rId10" Type="http://schemas.openxmlformats.org/officeDocument/2006/relationships/image" Target="../media/image66.emf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71.emf"/><Relationship Id="rId7" Type="http://schemas.openxmlformats.org/officeDocument/2006/relationships/image" Target="../media/image76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8.emf"/><Relationship Id="rId5" Type="http://schemas.openxmlformats.org/officeDocument/2006/relationships/image" Target="../media/image75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71.emf"/><Relationship Id="rId7" Type="http://schemas.openxmlformats.org/officeDocument/2006/relationships/image" Target="../media/image80.e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emf"/><Relationship Id="rId4" Type="http://schemas.openxmlformats.org/officeDocument/2006/relationships/oleObject" Target="../embeddings/oleObject8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emf"/><Relationship Id="rId4" Type="http://schemas.openxmlformats.org/officeDocument/2006/relationships/oleObject" Target="../embeddings/oleObject8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71.emf"/><Relationship Id="rId7" Type="http://schemas.openxmlformats.org/officeDocument/2006/relationships/image" Target="../media/image94.e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3.e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99.e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98.emf"/><Relationship Id="rId4" Type="http://schemas.openxmlformats.org/officeDocument/2006/relationships/oleObject" Target="../embeddings/oleObject9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9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9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7" Type="http://schemas.openxmlformats.org/officeDocument/2006/relationships/image" Target="../media/image112.e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11.emf"/><Relationship Id="rId4" Type="http://schemas.openxmlformats.org/officeDocument/2006/relationships/oleObject" Target="../embeddings/oleObject9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1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1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22.emf"/><Relationship Id="rId9" Type="http://schemas.openxmlformats.org/officeDocument/2006/relationships/image" Target="../media/image8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>
            <a:extLst>
              <a:ext uri="{FF2B5EF4-FFF2-40B4-BE49-F238E27FC236}">
                <a16:creationId xmlns:a16="http://schemas.microsoft.com/office/drawing/2014/main" id="{5DA118FA-64DF-5B46-BD25-B8F100F9B1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08050"/>
            <a:ext cx="7705725" cy="6461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CH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Electromagnetic Coupling to </a:t>
            </a:r>
            <a:br>
              <a:rPr lang="fr-CH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fr-CH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Shielded Cables</a:t>
            </a:r>
            <a:endParaRPr lang="en-US" altLang="en-US" sz="36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0" name="Rectangle 12">
            <a:extLst>
              <a:ext uri="{FF2B5EF4-FFF2-40B4-BE49-F238E27FC236}">
                <a16:creationId xmlns:a16="http://schemas.microsoft.com/office/drawing/2014/main" id="{8A8293AA-C7C5-6AED-2B47-EF7B95122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068638"/>
            <a:ext cx="46085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60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600" b="1">
                <a:latin typeface="Calibri" panose="020F0502020204030204" pitchFamily="34" charset="0"/>
              </a:rPr>
              <a:t>F. Rachidi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É</a:t>
            </a:r>
            <a:r>
              <a:rPr lang="fr-CH" altLang="en-US" sz="1600">
                <a:latin typeface="Calibri" panose="020F0502020204030204" pitchFamily="34" charset="0"/>
              </a:rPr>
              <a:t>cole Polytechnique Fédérale de Lausanne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1600">
                <a:latin typeface="Calibri" panose="020F0502020204030204" pitchFamily="34" charset="0"/>
              </a:rPr>
              <a:t>EMC Laboratory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hlinkClick r:id="rId3"/>
              </a:rPr>
              <a:t>Farhad.Rachidi@epfl.ch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hlinkClick r:id="rId4"/>
              </a:rPr>
              <a:t>http://emc.epfl.ch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pic>
        <p:nvPicPr>
          <p:cNvPr id="7171" name="Picture 5" descr="EMCjpeg.jpg">
            <a:extLst>
              <a:ext uri="{FF2B5EF4-FFF2-40B4-BE49-F238E27FC236}">
                <a16:creationId xmlns:a16="http://schemas.microsoft.com/office/drawing/2014/main" id="{A7960605-082F-F7E6-04A0-D3BB941B0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97425"/>
            <a:ext cx="16414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>
            <a:extLst>
              <a:ext uri="{FF2B5EF4-FFF2-40B4-BE49-F238E27FC236}">
                <a16:creationId xmlns:a16="http://schemas.microsoft.com/office/drawing/2014/main" id="{D89D8AC7-10A1-B9FC-8838-8147CCCCE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CH"/>
              <a:t>The resulting expressions for the transverse fields are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r>
              <a:rPr lang="en-US" altLang="en-CH"/>
              <a:t>Where </a:t>
            </a:r>
            <a:r>
              <a:rPr lang="en-US" altLang="en-CH" i="1"/>
              <a:t>E</a:t>
            </a:r>
            <a:r>
              <a:rPr lang="en-US" altLang="en-CH" i="1" baseline="-25000"/>
              <a:t>z</a:t>
            </a:r>
            <a:r>
              <a:rPr lang="en-US" altLang="en-CH" i="1"/>
              <a:t> </a:t>
            </a:r>
            <a:r>
              <a:rPr lang="en-US" altLang="en-CH"/>
              <a:t>and </a:t>
            </a:r>
            <a:r>
              <a:rPr lang="en-US" altLang="en-CH" i="1"/>
              <a:t>H</a:t>
            </a:r>
            <a:r>
              <a:rPr lang="en-US" altLang="en-CH" i="1" baseline="-25000"/>
              <a:t>z</a:t>
            </a:r>
            <a:r>
              <a:rPr lang="en-US" altLang="en-CH" i="1"/>
              <a:t> </a:t>
            </a:r>
            <a:r>
              <a:rPr lang="en-US" altLang="en-CH"/>
              <a:t>are solutions to the scalar Helmholtz equations</a:t>
            </a:r>
          </a:p>
        </p:txBody>
      </p:sp>
      <p:pic>
        <p:nvPicPr>
          <p:cNvPr id="420876" name="Picture 12" descr="Wednesday, January 29, 2003">
            <a:extLst>
              <a:ext uri="{FF2B5EF4-FFF2-40B4-BE49-F238E27FC236}">
                <a16:creationId xmlns:a16="http://schemas.microsoft.com/office/drawing/2014/main" id="{32C5FA09-5027-DFC1-8384-3353CC2C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4"/>
          <a:stretch>
            <a:fillRect/>
          </a:stretch>
        </p:blipFill>
        <p:spPr bwMode="auto">
          <a:xfrm>
            <a:off x="762000" y="2057400"/>
            <a:ext cx="37338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0877" name="Object 13">
            <a:extLst>
              <a:ext uri="{FF2B5EF4-FFF2-40B4-BE49-F238E27FC236}">
                <a16:creationId xmlns:a16="http://schemas.microsoft.com/office/drawing/2014/main" id="{F0925DB8-0418-D37E-CD85-CDA747C0A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029200"/>
          <a:ext cx="57531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015600" imgH="5854700" progId="Equation.3">
                  <p:embed/>
                </p:oleObj>
              </mc:Choice>
              <mc:Fallback>
                <p:oleObj name="Equation" r:id="rId3" imgW="74015600" imgH="5854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29200"/>
                        <a:ext cx="57531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0878" name="Picture 14" descr="Wednesday, January 29, 2003">
            <a:extLst>
              <a:ext uri="{FF2B5EF4-FFF2-40B4-BE49-F238E27FC236}">
                <a16:creationId xmlns:a16="http://schemas.microsoft.com/office/drawing/2014/main" id="{B5266EAB-A3CB-5472-45EC-1285C2DD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5"/>
          <a:stretch>
            <a:fillRect/>
          </a:stretch>
        </p:blipFill>
        <p:spPr bwMode="auto">
          <a:xfrm>
            <a:off x="4800600" y="2057400"/>
            <a:ext cx="3733800" cy="1538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0889" name="Group 25">
            <a:extLst>
              <a:ext uri="{FF2B5EF4-FFF2-40B4-BE49-F238E27FC236}">
                <a16:creationId xmlns:a16="http://schemas.microsoft.com/office/drawing/2014/main" id="{CCDC8141-89E4-4A64-1735-D73C2DF1F5D7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133600"/>
            <a:ext cx="5410200" cy="1066800"/>
            <a:chOff x="1728" y="1344"/>
            <a:chExt cx="3408" cy="672"/>
          </a:xfrm>
        </p:grpSpPr>
        <p:grpSp>
          <p:nvGrpSpPr>
            <p:cNvPr id="17421" name="Group 24">
              <a:extLst>
                <a:ext uri="{FF2B5EF4-FFF2-40B4-BE49-F238E27FC236}">
                  <a16:creationId xmlns:a16="http://schemas.microsoft.com/office/drawing/2014/main" id="{9C11AA7C-B98B-7BD2-C3BF-C186AFCCE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344"/>
              <a:ext cx="864" cy="624"/>
              <a:chOff x="1728" y="1344"/>
              <a:chExt cx="864" cy="624"/>
            </a:xfrm>
          </p:grpSpPr>
          <p:sp>
            <p:nvSpPr>
              <p:cNvPr id="17427" name="Oval 15">
                <a:extLst>
                  <a:ext uri="{FF2B5EF4-FFF2-40B4-BE49-F238E27FC236}">
                    <a16:creationId xmlns:a16="http://schemas.microsoft.com/office/drawing/2014/main" id="{BB7884F1-E484-6664-E7D0-48DA4BA9F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240" cy="19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CH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8" name="Oval 16">
                <a:extLst>
                  <a:ext uri="{FF2B5EF4-FFF2-40B4-BE49-F238E27FC236}">
                    <a16:creationId xmlns:a16="http://schemas.microsoft.com/office/drawing/2014/main" id="{62F264E5-BD63-FAA2-7BC7-FF9527E74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344"/>
                <a:ext cx="240" cy="19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CH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9" name="Oval 17">
                <a:extLst>
                  <a:ext uri="{FF2B5EF4-FFF2-40B4-BE49-F238E27FC236}">
                    <a16:creationId xmlns:a16="http://schemas.microsoft.com/office/drawing/2014/main" id="{5DDED6A5-6E20-1E87-626F-488764C56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240" cy="19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CH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0" name="Oval 18">
                <a:extLst>
                  <a:ext uri="{FF2B5EF4-FFF2-40B4-BE49-F238E27FC236}">
                    <a16:creationId xmlns:a16="http://schemas.microsoft.com/office/drawing/2014/main" id="{7A317D90-E2C5-D0CD-CB10-9914D30D7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776"/>
                <a:ext cx="240" cy="19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CH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422" name="Group 23">
              <a:extLst>
                <a:ext uri="{FF2B5EF4-FFF2-40B4-BE49-F238E27FC236}">
                  <a16:creationId xmlns:a16="http://schemas.microsoft.com/office/drawing/2014/main" id="{E1970202-DCD3-AA39-FD71-FCD017D0A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44"/>
              <a:ext cx="864" cy="672"/>
              <a:chOff x="4272" y="1344"/>
              <a:chExt cx="864" cy="672"/>
            </a:xfrm>
          </p:grpSpPr>
          <p:sp>
            <p:nvSpPr>
              <p:cNvPr id="17423" name="Oval 19">
                <a:extLst>
                  <a:ext uri="{FF2B5EF4-FFF2-40B4-BE49-F238E27FC236}">
                    <a16:creationId xmlns:a16="http://schemas.microsoft.com/office/drawing/2014/main" id="{B01B5065-5F87-1091-6959-191BFFB65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344"/>
                <a:ext cx="240" cy="19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CH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4" name="Oval 20">
                <a:extLst>
                  <a:ext uri="{FF2B5EF4-FFF2-40B4-BE49-F238E27FC236}">
                    <a16:creationId xmlns:a16="http://schemas.microsoft.com/office/drawing/2014/main" id="{1D2D5CFA-3BEE-4D78-8148-8B5DFB2B8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1344"/>
                <a:ext cx="240" cy="19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CH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5" name="Oval 21">
                <a:extLst>
                  <a:ext uri="{FF2B5EF4-FFF2-40B4-BE49-F238E27FC236}">
                    <a16:creationId xmlns:a16="http://schemas.microsoft.com/office/drawing/2014/main" id="{C484887C-C911-3382-7924-B79674196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824"/>
                <a:ext cx="240" cy="19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CH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6" name="Oval 22">
                <a:extLst>
                  <a:ext uri="{FF2B5EF4-FFF2-40B4-BE49-F238E27FC236}">
                    <a16:creationId xmlns:a16="http://schemas.microsoft.com/office/drawing/2014/main" id="{984C00AD-E1C8-1D43-219B-0AAA1349F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1824"/>
                <a:ext cx="240" cy="192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CH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0893" name="Group 29">
            <a:extLst>
              <a:ext uri="{FF2B5EF4-FFF2-40B4-BE49-F238E27FC236}">
                <a16:creationId xmlns:a16="http://schemas.microsoft.com/office/drawing/2014/main" id="{E0C161A9-49B3-AA9B-75BC-D201CD798AC7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410200"/>
            <a:ext cx="3048000" cy="685800"/>
            <a:chOff x="2256" y="3408"/>
            <a:chExt cx="1920" cy="432"/>
          </a:xfrm>
        </p:grpSpPr>
        <p:sp>
          <p:nvSpPr>
            <p:cNvPr id="17418" name="Text Box 26">
              <a:extLst>
                <a:ext uri="{FF2B5EF4-FFF2-40B4-BE49-F238E27FC236}">
                  <a16:creationId xmlns:a16="http://schemas.microsoft.com/office/drawing/2014/main" id="{966387F4-809C-7B85-C4F1-B9552C6E2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648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r>
                <a:rPr lang="en-US" altLang="en-CH" sz="20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en-CH" sz="20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419" name="Line 27">
              <a:extLst>
                <a:ext uri="{FF2B5EF4-FFF2-40B4-BE49-F238E27FC236}">
                  <a16:creationId xmlns:a16="http://schemas.microsoft.com/office/drawing/2014/main" id="{F8014EB6-C468-001D-78FD-65881F59E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6" y="3456"/>
              <a:ext cx="336" cy="1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7420" name="Line 28">
              <a:extLst>
                <a:ext uri="{FF2B5EF4-FFF2-40B4-BE49-F238E27FC236}">
                  <a16:creationId xmlns:a16="http://schemas.microsoft.com/office/drawing/2014/main" id="{EB784E84-8C94-192F-3D58-23C401936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408"/>
              <a:ext cx="1584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420896" name="Text Box 32">
            <a:extLst>
              <a:ext uri="{FF2B5EF4-FFF2-40B4-BE49-F238E27FC236}">
                <a16:creationId xmlns:a16="http://schemas.microsoft.com/office/drawing/2014/main" id="{7A400A7B-CBE7-0DE9-ACFA-7A2192A70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38600"/>
            <a:ext cx="5334000" cy="5778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CH" b="1">
                <a:solidFill>
                  <a:srgbClr val="000000"/>
                </a:solidFill>
                <a:latin typeface="Times New Roman" panose="02020603050405020304" pitchFamily="18" charset="0"/>
              </a:rPr>
              <a:t>These equations must be solved together with the appropriate boundary conditions on the conductors</a:t>
            </a:r>
            <a:r>
              <a:rPr lang="en-US" altLang="en-CH" sz="16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59BE3E84-25E2-7767-3EA5-34E22265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Propagation on TLs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  <p:sp>
        <p:nvSpPr>
          <p:cNvPr id="17417" name="Title 4">
            <a:extLst>
              <a:ext uri="{FF2B5EF4-FFF2-40B4-BE49-F238E27FC236}">
                <a16:creationId xmlns:a16="http://schemas.microsoft.com/office/drawing/2014/main" id="{0CEA31D3-A460-E3F7-D864-7E176349C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bldLvl="2"/>
      <p:bldP spid="4208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>
            <a:extLst>
              <a:ext uri="{FF2B5EF4-FFF2-40B4-BE49-F238E27FC236}">
                <a16:creationId xmlns:a16="http://schemas.microsoft.com/office/drawing/2014/main" id="{1EC3A7B6-7015-F002-B23C-E7319F21C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pPr eaLnBrk="1" hangingPunct="1"/>
            <a:r>
              <a:rPr lang="en-US" altLang="en-CH"/>
              <a:t>TEM fields have </a:t>
            </a:r>
            <a:r>
              <a:rPr lang="en-US" altLang="en-CH" i="1"/>
              <a:t>E</a:t>
            </a:r>
            <a:r>
              <a:rPr lang="en-US" altLang="en-CH" i="1" baseline="-25000"/>
              <a:t>z</a:t>
            </a:r>
            <a:r>
              <a:rPr lang="en-US" altLang="en-CH" i="1"/>
              <a:t> </a:t>
            </a:r>
            <a:r>
              <a:rPr lang="en-US" altLang="en-CH"/>
              <a:t>and </a:t>
            </a:r>
            <a:r>
              <a:rPr lang="en-US" altLang="en-CH" i="1"/>
              <a:t>H</a:t>
            </a:r>
            <a:r>
              <a:rPr lang="en-US" altLang="en-CH" i="1" baseline="-25000"/>
              <a:t>z</a:t>
            </a:r>
            <a:r>
              <a:rPr lang="en-US" altLang="en-CH"/>
              <a:t> both equal to zero.</a:t>
            </a:r>
          </a:p>
          <a:p>
            <a:pPr lvl="1" eaLnBrk="1" hangingPunct="1"/>
            <a:r>
              <a:rPr lang="en-US" altLang="en-CH"/>
              <a:t>According to the previous expressions for the transverse fields, all fields are zero, unless </a:t>
            </a:r>
          </a:p>
          <a:p>
            <a:pPr lvl="1" eaLnBrk="1" hangingPunct="1"/>
            <a:endParaRPr lang="en-US" altLang="en-CH"/>
          </a:p>
          <a:p>
            <a:pPr eaLnBrk="1" hangingPunct="1"/>
            <a:endParaRPr lang="en-US" altLang="en-CH" sz="2000"/>
          </a:p>
          <a:p>
            <a:pPr eaLnBrk="1" hangingPunct="1"/>
            <a:r>
              <a:rPr lang="en-US" altLang="en-CH"/>
              <a:t>In this case, the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wave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equations are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>
              <a:buFontTx/>
              <a:buNone/>
            </a:pPr>
            <a:r>
              <a:rPr lang="en-US" altLang="en-CH"/>
              <a:t>     which are Laplace equations for the vector E-field </a:t>
            </a:r>
          </a:p>
          <a:p>
            <a:pPr eaLnBrk="1" hangingPunct="1"/>
            <a:endParaRPr lang="en-US" altLang="en-CH"/>
          </a:p>
        </p:txBody>
      </p:sp>
      <p:graphicFrame>
        <p:nvGraphicFramePr>
          <p:cNvPr id="417802" name="Object 10">
            <a:extLst>
              <a:ext uri="{FF2B5EF4-FFF2-40B4-BE49-F238E27FC236}">
                <a16:creationId xmlns:a16="http://schemas.microsoft.com/office/drawing/2014/main" id="{AC9D57A5-8B49-6C8A-4261-C010E01945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362200"/>
          <a:ext cx="4191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464200" imgH="5854700" progId="Equation.3">
                  <p:embed/>
                </p:oleObj>
              </mc:Choice>
              <mc:Fallback>
                <p:oleObj name="Equation" r:id="rId2" imgW="56464200" imgH="5854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362200"/>
                        <a:ext cx="41910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>
            <a:extLst>
              <a:ext uri="{FF2B5EF4-FFF2-40B4-BE49-F238E27FC236}">
                <a16:creationId xmlns:a16="http://schemas.microsoft.com/office/drawing/2014/main" id="{D036EF95-733D-9D87-940A-96227A5C89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505200"/>
          <a:ext cx="19970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92400" imgH="10528300" progId="Equation.3">
                  <p:embed/>
                </p:oleObj>
              </mc:Choice>
              <mc:Fallback>
                <p:oleObj name="Equation" r:id="rId4" imgW="28092400" imgH="10528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05200"/>
                        <a:ext cx="19970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>
            <a:extLst>
              <a:ext uri="{FF2B5EF4-FFF2-40B4-BE49-F238E27FC236}">
                <a16:creationId xmlns:a16="http://schemas.microsoft.com/office/drawing/2014/main" id="{260D0106-0A70-3DF1-ADF3-FEF56853C3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581400"/>
          <a:ext cx="2178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60800" imgH="10528300" progId="Equation.3">
                  <p:embed/>
                </p:oleObj>
              </mc:Choice>
              <mc:Fallback>
                <p:oleObj name="Equation" r:id="rId6" imgW="29260800" imgH="10528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81400"/>
                        <a:ext cx="21780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7808" name="Group 16">
            <a:extLst>
              <a:ext uri="{FF2B5EF4-FFF2-40B4-BE49-F238E27FC236}">
                <a16:creationId xmlns:a16="http://schemas.microsoft.com/office/drawing/2014/main" id="{D8D336CB-A92A-B834-95BA-4339C837947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886200"/>
            <a:ext cx="3048000" cy="1981200"/>
            <a:chOff x="1680" y="2448"/>
            <a:chExt cx="1920" cy="1248"/>
          </a:xfrm>
        </p:grpSpPr>
        <p:sp>
          <p:nvSpPr>
            <p:cNvPr id="18442" name="Text Box 13">
              <a:extLst>
                <a:ext uri="{FF2B5EF4-FFF2-40B4-BE49-F238E27FC236}">
                  <a16:creationId xmlns:a16="http://schemas.microsoft.com/office/drawing/2014/main" id="{DF0FFD69-7DF7-8ADC-ABC0-E5EF5118C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216"/>
              <a:ext cx="1104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 and H are in the transverse plane only</a:t>
              </a:r>
            </a:p>
          </p:txBody>
        </p:sp>
        <p:sp>
          <p:nvSpPr>
            <p:cNvPr id="18443" name="Line 14">
              <a:extLst>
                <a:ext uri="{FF2B5EF4-FFF2-40B4-BE49-F238E27FC236}">
                  <a16:creationId xmlns:a16="http://schemas.microsoft.com/office/drawing/2014/main" id="{68948571-6961-9144-9644-0B4EE5B9F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0" y="2448"/>
              <a:ext cx="1008" cy="76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8444" name="Line 15">
              <a:extLst>
                <a:ext uri="{FF2B5EF4-FFF2-40B4-BE49-F238E27FC236}">
                  <a16:creationId xmlns:a16="http://schemas.microsoft.com/office/drawing/2014/main" id="{7577B524-514B-BD28-B9BE-A9BE6EFF9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2496"/>
              <a:ext cx="912" cy="72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17811" name="Group 19">
            <a:extLst>
              <a:ext uri="{FF2B5EF4-FFF2-40B4-BE49-F238E27FC236}">
                <a16:creationId xmlns:a16="http://schemas.microsoft.com/office/drawing/2014/main" id="{854453D5-CC35-69A0-A83A-DD57CE1D940A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334000"/>
            <a:ext cx="3211513" cy="273050"/>
            <a:chOff x="3312" y="3360"/>
            <a:chExt cx="2023" cy="172"/>
          </a:xfrm>
        </p:grpSpPr>
        <p:sp>
          <p:nvSpPr>
            <p:cNvPr id="18440" name="Text Box 17">
              <a:extLst>
                <a:ext uri="{FF2B5EF4-FFF2-40B4-BE49-F238E27FC236}">
                  <a16:creationId xmlns:a16="http://schemas.microsoft.com/office/drawing/2014/main" id="{CC47BAB0-B54E-BC2B-5861-9941A72E3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360"/>
              <a:ext cx="1687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We define these as E</a:t>
              </a:r>
              <a:r>
                <a:rPr lang="en-US" altLang="en-CH" sz="16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and H</a:t>
              </a:r>
              <a:r>
                <a:rPr lang="en-US" altLang="en-CH" sz="16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8441" name="Line 18">
              <a:extLst>
                <a:ext uri="{FF2B5EF4-FFF2-40B4-BE49-F238E27FC236}">
                  <a16:creationId xmlns:a16="http://schemas.microsoft.com/office/drawing/2014/main" id="{8975F639-CD84-C120-5ECC-8D10A3CBE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456"/>
              <a:ext cx="28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83539744-CEF8-8E55-82EC-C889FFE3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TEM Fields on TLs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>
            <a:extLst>
              <a:ext uri="{FF2B5EF4-FFF2-40B4-BE49-F238E27FC236}">
                <a16:creationId xmlns:a16="http://schemas.microsoft.com/office/drawing/2014/main" id="{A1786FD1-5934-D316-674D-CC975807D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pPr eaLnBrk="1" hangingPunct="1"/>
            <a:r>
              <a:rPr lang="en-US" altLang="en-CH"/>
              <a:t>Thus, the TEM fields on the line can be described by the expressions</a:t>
            </a:r>
          </a:p>
          <a:p>
            <a:pPr eaLnBrk="1" hangingPunct="1"/>
            <a:endParaRPr lang="en-US" altLang="en-CH"/>
          </a:p>
          <a:p>
            <a:pPr eaLnBrk="1" hangingPunct="1">
              <a:buFontTx/>
              <a:buNone/>
            </a:pPr>
            <a:r>
              <a:rPr lang="en-US" altLang="en-CH"/>
              <a:t>     and</a:t>
            </a:r>
          </a:p>
          <a:p>
            <a:pPr eaLnBrk="1" hangingPunct="1">
              <a:buFontTx/>
              <a:buNone/>
            </a:pPr>
            <a:endParaRPr lang="en-US" altLang="en-CH"/>
          </a:p>
          <a:p>
            <a:pPr eaLnBrk="1" hangingPunct="1"/>
            <a:r>
              <a:rPr lang="en-US" altLang="en-CH"/>
              <a:t>The fields </a:t>
            </a:r>
            <a:r>
              <a:rPr lang="en-US" altLang="en-CH" i="1"/>
              <a:t>E</a:t>
            </a:r>
            <a:r>
              <a:rPr lang="en-US" altLang="en-CH" i="1" baseline="-25000"/>
              <a:t>t</a:t>
            </a:r>
            <a:r>
              <a:rPr lang="en-US" altLang="en-CH" i="1"/>
              <a:t> </a:t>
            </a:r>
            <a:r>
              <a:rPr lang="en-US" altLang="en-CH"/>
              <a:t>and </a:t>
            </a:r>
            <a:r>
              <a:rPr lang="en-US" altLang="en-CH" i="1"/>
              <a:t>H</a:t>
            </a:r>
            <a:r>
              <a:rPr lang="en-US" altLang="en-CH" i="1" baseline="-25000"/>
              <a:t>t</a:t>
            </a:r>
            <a:r>
              <a:rPr lang="en-US" altLang="en-CH" i="1"/>
              <a:t> </a:t>
            </a:r>
            <a:r>
              <a:rPr lang="en-US" altLang="en-CH"/>
              <a:t>are related through Maxwell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equations</a:t>
            </a:r>
          </a:p>
          <a:p>
            <a:pPr eaLnBrk="1" hangingPunct="1">
              <a:buFontTx/>
              <a:buNone/>
            </a:pPr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</p:txBody>
      </p:sp>
      <p:graphicFrame>
        <p:nvGraphicFramePr>
          <p:cNvPr id="19458" name="Rectangle 11">
            <a:extLst>
              <a:ext uri="{FF2B5EF4-FFF2-40B4-BE49-F238E27FC236}">
                <a16:creationId xmlns:a16="http://schemas.microsoft.com/office/drawing/2014/main" id="{30118025-6E54-B837-2846-57594D70E222}"/>
              </a:ext>
            </a:extLst>
          </p:cNvPr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0" imgH="0" progId="Equation.3">
                  <p:embed/>
                </p:oleObj>
              </mc:Choice>
              <mc:Fallback>
                <p:oleObj name="Equation" r:id="rId2" imgW="0" imgH="0" progId="Equation.3">
                  <p:embed/>
                  <p:pic>
                    <p:nvPicPr>
                      <p:cNvPr id="0" name="Rectangle 1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900" name="Object 12">
            <a:extLst>
              <a:ext uri="{FF2B5EF4-FFF2-40B4-BE49-F238E27FC236}">
                <a16:creationId xmlns:a16="http://schemas.microsoft.com/office/drawing/2014/main" id="{7446EBDC-540F-E5FE-8BB2-8C652A5ED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905000"/>
          <a:ext cx="3587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418000" imgH="5854700" progId="Equation.3">
                  <p:embed/>
                </p:oleObj>
              </mc:Choice>
              <mc:Fallback>
                <p:oleObj name="Equation" r:id="rId3" imgW="42418000" imgH="5854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3587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901" name="Object 13">
            <a:extLst>
              <a:ext uri="{FF2B5EF4-FFF2-40B4-BE49-F238E27FC236}">
                <a16:creationId xmlns:a16="http://schemas.microsoft.com/office/drawing/2014/main" id="{398232BE-F5B7-1B66-ED62-7A02BA7C7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667000"/>
          <a:ext cx="3686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599100" imgH="5854700" progId="Equation.3">
                  <p:embed/>
                </p:oleObj>
              </mc:Choice>
              <mc:Fallback>
                <p:oleObj name="Equation" r:id="rId5" imgW="43599100" imgH="5854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36861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902" name="Picture 14" descr="Copy of Wednesday, January 29, 2003">
            <a:extLst>
              <a:ext uri="{FF2B5EF4-FFF2-40B4-BE49-F238E27FC236}">
                <a16:creationId xmlns:a16="http://schemas.microsoft.com/office/drawing/2014/main" id="{1EBB0423-F994-4FFA-4DCC-6EE9ACDC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359400" cy="2189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903" name="Oval 15">
            <a:extLst>
              <a:ext uri="{FF2B5EF4-FFF2-40B4-BE49-F238E27FC236}">
                <a16:creationId xmlns:a16="http://schemas.microsoft.com/office/drawing/2014/main" id="{9F3668F4-2D02-801D-D036-EFE2D976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4424363"/>
            <a:ext cx="2590800" cy="6096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CH" altLang="en-CH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1906" name="Group 18">
            <a:extLst>
              <a:ext uri="{FF2B5EF4-FFF2-40B4-BE49-F238E27FC236}">
                <a16:creationId xmlns:a16="http://schemas.microsoft.com/office/drawing/2014/main" id="{DA1F6E4D-ACEC-D556-FC0F-87B4ECE3D13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495800"/>
            <a:ext cx="609600" cy="396875"/>
            <a:chOff x="1248" y="2832"/>
            <a:chExt cx="384" cy="250"/>
          </a:xfrm>
        </p:grpSpPr>
        <p:sp>
          <p:nvSpPr>
            <p:cNvPr id="19480" name="Line 16">
              <a:extLst>
                <a:ext uri="{FF2B5EF4-FFF2-40B4-BE49-F238E27FC236}">
                  <a16:creationId xmlns:a16="http://schemas.microsoft.com/office/drawing/2014/main" id="{590A79C2-7653-60DC-04CD-B6AB097B3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2832"/>
              <a:ext cx="192" cy="1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9481" name="Text Box 17">
              <a:extLst>
                <a:ext uri="{FF2B5EF4-FFF2-40B4-BE49-F238E27FC236}">
                  <a16:creationId xmlns:a16="http://schemas.microsoft.com/office/drawing/2014/main" id="{CEB5EC17-AB77-A8F6-27D4-0DD284085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928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21912" name="Group 24">
            <a:extLst>
              <a:ext uri="{FF2B5EF4-FFF2-40B4-BE49-F238E27FC236}">
                <a16:creationId xmlns:a16="http://schemas.microsoft.com/office/drawing/2014/main" id="{B86A6CAD-34E2-8505-7115-6C9BD61300A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191000"/>
            <a:ext cx="3124200" cy="838200"/>
            <a:chOff x="2880" y="2640"/>
            <a:chExt cx="1968" cy="528"/>
          </a:xfrm>
        </p:grpSpPr>
        <p:grpSp>
          <p:nvGrpSpPr>
            <p:cNvPr id="19476" name="Group 23">
              <a:extLst>
                <a:ext uri="{FF2B5EF4-FFF2-40B4-BE49-F238E27FC236}">
                  <a16:creationId xmlns:a16="http://schemas.microsoft.com/office/drawing/2014/main" id="{4B562A21-E8E7-3031-A450-36700B8BF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640"/>
              <a:ext cx="1584" cy="528"/>
              <a:chOff x="3264" y="2592"/>
              <a:chExt cx="1584" cy="528"/>
            </a:xfrm>
          </p:grpSpPr>
          <p:sp>
            <p:nvSpPr>
              <p:cNvPr id="19478" name="Rectangle 21">
                <a:extLst>
                  <a:ext uri="{FF2B5EF4-FFF2-40B4-BE49-F238E27FC236}">
                    <a16:creationId xmlns:a16="http://schemas.microsoft.com/office/drawing/2014/main" id="{ADDD3C1E-2647-4728-0E88-883DBD5B3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1584" cy="52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CH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9479" name="Object 20">
                <a:extLst>
                  <a:ext uri="{FF2B5EF4-FFF2-40B4-BE49-F238E27FC236}">
                    <a16:creationId xmlns:a16="http://schemas.microsoft.com/office/drawing/2014/main" id="{34751A27-AAB4-0AF9-00FE-E8201EEFB57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2" y="2592"/>
              <a:ext cx="1420" cy="4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33642300" imgH="10528300" progId="Equation.3">
                      <p:embed/>
                    </p:oleObj>
                  </mc:Choice>
                  <mc:Fallback>
                    <p:oleObj name="Equation" r:id="rId8" imgW="33642300" imgH="10528300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2592"/>
                            <a:ext cx="1420" cy="4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477" name="AutoShape 22">
              <a:extLst>
                <a:ext uri="{FF2B5EF4-FFF2-40B4-BE49-F238E27FC236}">
                  <a16:creationId xmlns:a16="http://schemas.microsoft.com/office/drawing/2014/main" id="{FFB17C83-2108-FB69-68A6-DDC22BECA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0066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21924" name="Group 36">
            <a:extLst>
              <a:ext uri="{FF2B5EF4-FFF2-40B4-BE49-F238E27FC236}">
                <a16:creationId xmlns:a16="http://schemas.microsoft.com/office/drawing/2014/main" id="{F39FBF15-D75D-E9A4-CF41-BEE0F9692BA2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572000"/>
            <a:ext cx="3124200" cy="1965325"/>
            <a:chOff x="2832" y="2880"/>
            <a:chExt cx="1968" cy="1238"/>
          </a:xfrm>
        </p:grpSpPr>
        <p:sp>
          <p:nvSpPr>
            <p:cNvPr id="19473" name="Oval 25">
              <a:extLst>
                <a:ext uri="{FF2B5EF4-FFF2-40B4-BE49-F238E27FC236}">
                  <a16:creationId xmlns:a16="http://schemas.microsoft.com/office/drawing/2014/main" id="{53E6FDF2-63AF-D7FB-E7C7-F463A4CC3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880"/>
              <a:ext cx="336" cy="288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4" name="Text Box 26">
              <a:extLst>
                <a:ext uri="{FF2B5EF4-FFF2-40B4-BE49-F238E27FC236}">
                  <a16:creationId xmlns:a16="http://schemas.microsoft.com/office/drawing/2014/main" id="{904ADBE5-0717-1AAF-16B9-F51466F0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792"/>
              <a:ext cx="1344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Impedance of free-space (377 </a:t>
              </a:r>
              <a:r>
                <a:rPr lang="en-US" altLang="en-CH" sz="1600" b="1">
                  <a:solidFill>
                    <a:srgbClr val="000000"/>
                  </a:solidFill>
                  <a:latin typeface="Symbol" pitchFamily="2" charset="2"/>
                </a:rPr>
                <a:t>W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9475" name="Line 28">
              <a:extLst>
                <a:ext uri="{FF2B5EF4-FFF2-40B4-BE49-F238E27FC236}">
                  <a16:creationId xmlns:a16="http://schemas.microsoft.com/office/drawing/2014/main" id="{B5CF7B96-59D2-218B-8EA4-DEF7CD1FD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3072"/>
              <a:ext cx="864" cy="72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21923" name="Group 35">
            <a:extLst>
              <a:ext uri="{FF2B5EF4-FFF2-40B4-BE49-F238E27FC236}">
                <a16:creationId xmlns:a16="http://schemas.microsoft.com/office/drawing/2014/main" id="{82FD13AA-1DE6-A746-C2C3-05173D12B54E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410200"/>
            <a:ext cx="3200400" cy="1006475"/>
            <a:chOff x="2832" y="528"/>
            <a:chExt cx="2016" cy="634"/>
          </a:xfrm>
        </p:grpSpPr>
        <p:sp>
          <p:nvSpPr>
            <p:cNvPr id="19471" name="Text Box 34">
              <a:extLst>
                <a:ext uri="{FF2B5EF4-FFF2-40B4-BE49-F238E27FC236}">
                  <a16:creationId xmlns:a16="http://schemas.microsoft.com/office/drawing/2014/main" id="{85BAC72E-3388-FB85-05CC-3CF95DA56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528"/>
              <a:ext cx="2016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Similarly, the other component is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72" name="Object 32">
              <a:extLst>
                <a:ext uri="{FF2B5EF4-FFF2-40B4-BE49-F238E27FC236}">
                  <a16:creationId xmlns:a16="http://schemas.microsoft.com/office/drawing/2014/main" id="{CCF3E47D-6119-8913-3E4E-1FE9E90273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31" y="732"/>
            <a:ext cx="1197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8384500" imgH="9944100" progId="Equation.3">
                    <p:embed/>
                  </p:oleObj>
                </mc:Choice>
                <mc:Fallback>
                  <p:oleObj name="Equation" r:id="rId10" imgW="28384500" imgH="994410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1" y="732"/>
                          <a:ext cx="1197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1927" name="Group 39">
            <a:extLst>
              <a:ext uri="{FF2B5EF4-FFF2-40B4-BE49-F238E27FC236}">
                <a16:creationId xmlns:a16="http://schemas.microsoft.com/office/drawing/2014/main" id="{75C312C7-8B7D-DC87-3F64-A0F176ADE87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581400"/>
            <a:ext cx="4114800" cy="1752600"/>
            <a:chOff x="2784" y="432"/>
            <a:chExt cx="2592" cy="1104"/>
          </a:xfrm>
        </p:grpSpPr>
        <p:sp>
          <p:nvSpPr>
            <p:cNvPr id="19469" name="Text Box 37">
              <a:extLst>
                <a:ext uri="{FF2B5EF4-FFF2-40B4-BE49-F238E27FC236}">
                  <a16:creationId xmlns:a16="http://schemas.microsoft.com/office/drawing/2014/main" id="{E523F655-63B9-4B2A-02D1-AA79585DE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432"/>
              <a:ext cx="2592" cy="1104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 u="sng">
                  <a:solidFill>
                    <a:srgbClr val="000000"/>
                  </a:solidFill>
                  <a:latin typeface="Times New Roman" panose="02020603050405020304" pitchFamily="18" charset="0"/>
                </a:rPr>
                <a:t>Caution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CH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On such a line, the E and H fields are related by the free-space impedance                     . This is 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not</a:t>
              </a:r>
              <a:r>
                <a:rPr lang="en-US" altLang="en-CH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the same impedance as the characteristic impedance of the transmission line, which is a ratio of the line voltage and current.</a:t>
              </a:r>
            </a:p>
          </p:txBody>
        </p:sp>
        <p:graphicFrame>
          <p:nvGraphicFramePr>
            <p:cNvPr id="19470" name="Object 38">
              <a:extLst>
                <a:ext uri="{FF2B5EF4-FFF2-40B4-BE49-F238E27FC236}">
                  <a16:creationId xmlns:a16="http://schemas.microsoft.com/office/drawing/2014/main" id="{4EC10599-934C-A2EC-26FF-A47E9BC183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82" y="807"/>
            <a:ext cx="62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259300" imgH="5854700" progId="Equation.3">
                    <p:embed/>
                  </p:oleObj>
                </mc:Choice>
                <mc:Fallback>
                  <p:oleObj name="Equation" r:id="rId12" imgW="17259300" imgH="585470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2" y="807"/>
                          <a:ext cx="62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id="{D3D0B1FD-F9E9-6B55-207C-2E712209F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TEM Fields on TLs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bldLvl="2"/>
      <p:bldP spid="4219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25" name="Object 13">
            <a:extLst>
              <a:ext uri="{FF2B5EF4-FFF2-40B4-BE49-F238E27FC236}">
                <a16:creationId xmlns:a16="http://schemas.microsoft.com/office/drawing/2014/main" id="{EB2A71B3-875E-D42F-59F6-066DBAA546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1713" y="2559050"/>
          <a:ext cx="2438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2" imgW="6223000" imgH="6223000" progId="Designer.Drawing.8">
                  <p:embed/>
                </p:oleObj>
              </mc:Choice>
              <mc:Fallback>
                <p:oleObj name="Designer Drawing" r:id="rId2" imgW="6223000" imgH="6223000" progId="Designer.Drawing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339" t="-7350" r="-10092" b="-6586"/>
                      <a:stretch>
                        <a:fillRect/>
                      </a:stretch>
                    </p:blipFill>
                    <p:spPr bwMode="auto">
                      <a:xfrm>
                        <a:off x="6081713" y="2559050"/>
                        <a:ext cx="2438400" cy="236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5" name="Rectangle 3">
            <a:extLst>
              <a:ext uri="{FF2B5EF4-FFF2-40B4-BE49-F238E27FC236}">
                <a16:creationId xmlns:a16="http://schemas.microsoft.com/office/drawing/2014/main" id="{3B3F9A99-32DD-B57E-3B7E-3886F77D7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4953000"/>
          </a:xfrm>
        </p:spPr>
        <p:txBody>
          <a:bodyPr/>
          <a:lstStyle/>
          <a:p>
            <a:pPr eaLnBrk="1" hangingPunct="1"/>
            <a:r>
              <a:rPr lang="en-US" altLang="en-CH"/>
              <a:t>Using the TEM field description, let us now derive the Telegraphers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 equations</a:t>
            </a:r>
          </a:p>
          <a:p>
            <a:pPr eaLnBrk="1" hangingPunct="1"/>
            <a:r>
              <a:rPr lang="en-US" altLang="en-CH"/>
              <a:t>Consider a 2-conductor line of arbitrary cross-section:</a:t>
            </a:r>
          </a:p>
          <a:p>
            <a:pPr lvl="1" eaLnBrk="1" hangingPunct="1"/>
            <a:r>
              <a:rPr lang="en-US" altLang="en-CH"/>
              <a:t>Since E is a solution to the Laplace</a:t>
            </a:r>
            <a:br>
              <a:rPr lang="en-US" altLang="en-CH"/>
            </a:br>
            <a:r>
              <a:rPr lang="en-US" altLang="en-CH"/>
              <a:t>equation, we can define the potential as</a:t>
            </a:r>
          </a:p>
          <a:p>
            <a:pPr lvl="1" eaLnBrk="1" hangingPunct="1"/>
            <a:endParaRPr lang="en-US" altLang="en-CH"/>
          </a:p>
          <a:p>
            <a:pPr lvl="1" eaLnBrk="1" hangingPunct="1"/>
            <a:endParaRPr lang="en-US" altLang="en-CH"/>
          </a:p>
          <a:p>
            <a:pPr lvl="1" eaLnBrk="1" hangingPunct="1"/>
            <a:r>
              <a:rPr lang="en-US" altLang="en-CH"/>
              <a:t>Differentiating with respect to </a:t>
            </a:r>
            <a:r>
              <a:rPr lang="en-US" altLang="en-CH" i="1"/>
              <a:t>z</a:t>
            </a:r>
            <a:r>
              <a:rPr lang="en-US" altLang="en-CH"/>
              <a:t> gives</a:t>
            </a:r>
          </a:p>
          <a:p>
            <a:pPr lvl="1" eaLnBrk="1" hangingPunct="1"/>
            <a:endParaRPr lang="en-US" altLang="en-CH"/>
          </a:p>
          <a:p>
            <a:pPr lvl="1" eaLnBrk="1" hangingPunct="1"/>
            <a:endParaRPr lang="en-US" altLang="en-CH"/>
          </a:p>
          <a:p>
            <a:pPr lvl="1" eaLnBrk="1" hangingPunct="1"/>
            <a:endParaRPr lang="en-US" altLang="en-CH"/>
          </a:p>
          <a:p>
            <a:pPr lvl="1" eaLnBrk="1" hangingPunct="1"/>
            <a:r>
              <a:rPr lang="en-US" altLang="en-CH"/>
              <a:t>From                                              we have  </a:t>
            </a:r>
            <a:br>
              <a:rPr lang="en-US" altLang="en-CH"/>
            </a:br>
            <a:endParaRPr lang="en-US" altLang="en-CH"/>
          </a:p>
        </p:txBody>
      </p:sp>
      <p:graphicFrame>
        <p:nvGraphicFramePr>
          <p:cNvPr id="422917" name="Object 5">
            <a:extLst>
              <a:ext uri="{FF2B5EF4-FFF2-40B4-BE49-F238E27FC236}">
                <a16:creationId xmlns:a16="http://schemas.microsoft.com/office/drawing/2014/main" id="{945FA2EA-A08A-7FEC-F5CC-7FC3264553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276600"/>
          <a:ext cx="29464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75400" imgH="10820400" progId="Equation.3">
                  <p:embed/>
                </p:oleObj>
              </mc:Choice>
              <mc:Fallback>
                <p:oleObj name="Equation" r:id="rId4" imgW="44475400" imgH="10820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76600"/>
                        <a:ext cx="29464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>
            <a:extLst>
              <a:ext uri="{FF2B5EF4-FFF2-40B4-BE49-F238E27FC236}">
                <a16:creationId xmlns:a16="http://schemas.microsoft.com/office/drawing/2014/main" id="{3403F81E-0F76-B573-2785-0CC950891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1738" y="4419600"/>
          <a:ext cx="24225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576000" imgH="10820400" progId="Equation.3">
                  <p:embed/>
                </p:oleObj>
              </mc:Choice>
              <mc:Fallback>
                <p:oleObj name="Equation" r:id="rId6" imgW="36576000" imgH="1082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4419600"/>
                        <a:ext cx="24225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9" name="Object 7">
            <a:extLst>
              <a:ext uri="{FF2B5EF4-FFF2-40B4-BE49-F238E27FC236}">
                <a16:creationId xmlns:a16="http://schemas.microsoft.com/office/drawing/2014/main" id="{F6CD5EB0-E1EE-E87A-89A7-0E420F5E34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435600"/>
          <a:ext cx="25955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935900" imgH="5562600" progId="Equation.3">
                  <p:embed/>
                </p:oleObj>
              </mc:Choice>
              <mc:Fallback>
                <p:oleObj name="Equation" r:id="rId8" imgW="45935900" imgH="556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35600"/>
                        <a:ext cx="25955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0" name="Object 8">
            <a:extLst>
              <a:ext uri="{FF2B5EF4-FFF2-40B4-BE49-F238E27FC236}">
                <a16:creationId xmlns:a16="http://schemas.microsoft.com/office/drawing/2014/main" id="{DC900584-B432-162F-33C7-1A1A1B2F7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5791200"/>
          <a:ext cx="2540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1498500" imgH="9652000" progId="Equation.3">
                  <p:embed/>
                </p:oleObj>
              </mc:Choice>
              <mc:Fallback>
                <p:oleObj name="Equation" r:id="rId10" imgW="51498500" imgH="965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791200"/>
                        <a:ext cx="2540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2924" name="Group 12">
            <a:extLst>
              <a:ext uri="{FF2B5EF4-FFF2-40B4-BE49-F238E27FC236}">
                <a16:creationId xmlns:a16="http://schemas.microsoft.com/office/drawing/2014/main" id="{639DACEA-E2A8-E80A-F05B-6496169065B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76600"/>
            <a:ext cx="3429000" cy="762000"/>
            <a:chOff x="2304" y="2064"/>
            <a:chExt cx="2160" cy="480"/>
          </a:xfrm>
        </p:grpSpPr>
        <p:sp>
          <p:nvSpPr>
            <p:cNvPr id="20489" name="Oval 9">
              <a:extLst>
                <a:ext uri="{FF2B5EF4-FFF2-40B4-BE49-F238E27FC236}">
                  <a16:creationId xmlns:a16="http://schemas.microsoft.com/office/drawing/2014/main" id="{ED987E18-BFF7-D3C3-F6E8-9FF6B10D4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064"/>
              <a:ext cx="192" cy="48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0" name="Line 10">
              <a:extLst>
                <a:ext uri="{FF2B5EF4-FFF2-40B4-BE49-F238E27FC236}">
                  <a16:creationId xmlns:a16="http://schemas.microsoft.com/office/drawing/2014/main" id="{69E1944B-30E1-2C2D-BD0C-82DD1EDA7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160"/>
              <a:ext cx="1680" cy="9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20491" name="Oval 11">
              <a:extLst>
                <a:ext uri="{FF2B5EF4-FFF2-40B4-BE49-F238E27FC236}">
                  <a16:creationId xmlns:a16="http://schemas.microsoft.com/office/drawing/2014/main" id="{11E598F1-D186-AE5E-6823-E71596869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64"/>
              <a:ext cx="432" cy="14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3EF0AE8B-F270-2E80-1C87-4B94B0446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Derivation of the Telegraphers’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958" name="Object 22">
            <a:extLst>
              <a:ext uri="{FF2B5EF4-FFF2-40B4-BE49-F238E27FC236}">
                <a16:creationId xmlns:a16="http://schemas.microsoft.com/office/drawing/2014/main" id="{907CE261-35D3-8039-F761-CC3FBE6E0A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1713" y="2559050"/>
          <a:ext cx="2438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2" imgW="6223000" imgH="6223000" progId="Designer.Drawing.8">
                  <p:embed/>
                </p:oleObj>
              </mc:Choice>
              <mc:Fallback>
                <p:oleObj name="Designer Drawing" r:id="rId2" imgW="6223000" imgH="6223000" progId="Designer.Drawing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339" t="-7350" r="-10092" b="-6586"/>
                      <a:stretch>
                        <a:fillRect/>
                      </a:stretch>
                    </p:blipFill>
                    <p:spPr bwMode="auto">
                      <a:xfrm>
                        <a:off x="6081713" y="2559050"/>
                        <a:ext cx="2438400" cy="236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39" name="Rectangle 3">
            <a:extLst>
              <a:ext uri="{FF2B5EF4-FFF2-40B4-BE49-F238E27FC236}">
                <a16:creationId xmlns:a16="http://schemas.microsoft.com/office/drawing/2014/main" id="{F8B33089-EA12-DF4D-91E6-DA0659D12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4953000"/>
          </a:xfrm>
        </p:spPr>
        <p:txBody>
          <a:bodyPr/>
          <a:lstStyle/>
          <a:p>
            <a:pPr eaLnBrk="1" hangingPunct="1"/>
            <a:r>
              <a:rPr lang="en-US" altLang="en-CH"/>
              <a:t>Substituting the previous expressions gives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r>
              <a:rPr lang="en-US" altLang="en-CH"/>
              <a:t>And using the definition of the line</a:t>
            </a:r>
            <a:br>
              <a:rPr lang="en-US" altLang="en-CH"/>
            </a:br>
            <a:r>
              <a:rPr lang="en-US" altLang="en-CH" i="1"/>
              <a:t>inductance</a:t>
            </a:r>
            <a:r>
              <a:rPr lang="en-US" altLang="en-CH"/>
              <a:t> (per-unit-length) of the </a:t>
            </a:r>
            <a:br>
              <a:rPr lang="en-US" altLang="en-CH"/>
            </a:br>
            <a:r>
              <a:rPr lang="en-US" altLang="en-CH"/>
              <a:t>conductors, L´,  this expression</a:t>
            </a:r>
            <a:br>
              <a:rPr lang="en-US" altLang="en-CH"/>
            </a:br>
            <a:r>
              <a:rPr lang="en-US" altLang="en-CH"/>
              <a:t>becomes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lvl="1" eaLnBrk="1" hangingPunct="1"/>
            <a:r>
              <a:rPr lang="en-US" altLang="en-CH"/>
              <a:t>Where </a:t>
            </a:r>
            <a:r>
              <a:rPr lang="en-US" altLang="en-CH" i="1"/>
              <a:t>I</a:t>
            </a:r>
            <a:r>
              <a:rPr lang="en-US" altLang="en-CH"/>
              <a:t> is the current flowing in the conductors</a:t>
            </a:r>
          </a:p>
        </p:txBody>
      </p:sp>
      <p:graphicFrame>
        <p:nvGraphicFramePr>
          <p:cNvPr id="423942" name="Object 6">
            <a:extLst>
              <a:ext uri="{FF2B5EF4-FFF2-40B4-BE49-F238E27FC236}">
                <a16:creationId xmlns:a16="http://schemas.microsoft.com/office/drawing/2014/main" id="{DA8D77AB-4D88-B3EB-FDDD-26955FEFC8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905000"/>
          <a:ext cx="25384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28600" imgH="10820400" progId="Equation.3">
                  <p:embed/>
                </p:oleObj>
              </mc:Choice>
              <mc:Fallback>
                <p:oleObj name="Equation" r:id="rId4" imgW="38328600" imgH="1082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253841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3953" name="Group 17">
            <a:extLst>
              <a:ext uri="{FF2B5EF4-FFF2-40B4-BE49-F238E27FC236}">
                <a16:creationId xmlns:a16="http://schemas.microsoft.com/office/drawing/2014/main" id="{74225242-CE47-1C5C-8D81-F58DE9BB519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905000"/>
            <a:ext cx="5638800" cy="2057400"/>
            <a:chOff x="1104" y="1200"/>
            <a:chExt cx="3552" cy="1296"/>
          </a:xfrm>
        </p:grpSpPr>
        <p:sp>
          <p:nvSpPr>
            <p:cNvPr id="21514" name="Oval 14">
              <a:extLst>
                <a:ext uri="{FF2B5EF4-FFF2-40B4-BE49-F238E27FC236}">
                  <a16:creationId xmlns:a16="http://schemas.microsoft.com/office/drawing/2014/main" id="{EDFA1BBF-194B-FD1B-7847-9BC8EFB02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1200" cy="528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5" name="Line 15">
              <a:extLst>
                <a:ext uri="{FF2B5EF4-FFF2-40B4-BE49-F238E27FC236}">
                  <a16:creationId xmlns:a16="http://schemas.microsoft.com/office/drawing/2014/main" id="{12B3672F-7C44-5A5C-DBE8-C46E509FB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016"/>
              <a:ext cx="480" cy="43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21516" name="Text Box 16">
              <a:extLst>
                <a:ext uri="{FF2B5EF4-FFF2-40B4-BE49-F238E27FC236}">
                  <a16:creationId xmlns:a16="http://schemas.microsoft.com/office/drawing/2014/main" id="{4ED8466B-1AA3-189E-2453-0012D0FDF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16"/>
              <a:ext cx="1824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Magnetic flux (per-unit-length) flowing between the two conductors</a:t>
              </a:r>
            </a:p>
          </p:txBody>
        </p:sp>
      </p:grpSp>
      <p:graphicFrame>
        <p:nvGraphicFramePr>
          <p:cNvPr id="423954" name="Object 18">
            <a:extLst>
              <a:ext uri="{FF2B5EF4-FFF2-40B4-BE49-F238E27FC236}">
                <a16:creationId xmlns:a16="http://schemas.microsoft.com/office/drawing/2014/main" id="{3B3F4153-E850-C0A0-F4A8-68484D182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4150" y="4173538"/>
          <a:ext cx="13573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85100" imgH="9067800" progId="Equation.3">
                  <p:embed/>
                </p:oleObj>
              </mc:Choice>
              <mc:Fallback>
                <p:oleObj name="Equation" r:id="rId6" imgW="20485100" imgH="9067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173538"/>
                        <a:ext cx="13573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3957" name="Group 21">
            <a:extLst>
              <a:ext uri="{FF2B5EF4-FFF2-40B4-BE49-F238E27FC236}">
                <a16:creationId xmlns:a16="http://schemas.microsoft.com/office/drawing/2014/main" id="{6658BF38-B68C-5E36-6EBF-E19E68451A8D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4038600"/>
            <a:ext cx="3452812" cy="1981200"/>
            <a:chOff x="1131" y="2544"/>
            <a:chExt cx="2175" cy="1248"/>
          </a:xfrm>
        </p:grpSpPr>
        <p:sp>
          <p:nvSpPr>
            <p:cNvPr id="21512" name="Oval 19">
              <a:extLst>
                <a:ext uri="{FF2B5EF4-FFF2-40B4-BE49-F238E27FC236}">
                  <a16:creationId xmlns:a16="http://schemas.microsoft.com/office/drawing/2014/main" id="{8354C063-1164-4D1C-B2F8-55D16339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44"/>
              <a:ext cx="1344" cy="57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3" name="Text Box 20">
              <a:extLst>
                <a:ext uri="{FF2B5EF4-FFF2-40B4-BE49-F238E27FC236}">
                  <a16:creationId xmlns:a16="http://schemas.microsoft.com/office/drawing/2014/main" id="{3656A49E-A68F-1E79-16D6-D6D7E0A47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3620"/>
              <a:ext cx="2175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This is the first Telegrapher equation</a:t>
              </a:r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B47818E6-B909-1213-756F-2255CFF9C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Derivation of the Telegraphers’ Equations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>
            <a:extLst>
              <a:ext uri="{FF2B5EF4-FFF2-40B4-BE49-F238E27FC236}">
                <a16:creationId xmlns:a16="http://schemas.microsoft.com/office/drawing/2014/main" id="{9908B663-2507-4B28-64D3-6E920B80D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696200" cy="4953000"/>
          </a:xfrm>
        </p:spPr>
        <p:txBody>
          <a:bodyPr/>
          <a:lstStyle/>
          <a:p>
            <a:pPr eaLnBrk="1" hangingPunct="1"/>
            <a:r>
              <a:rPr lang="en-US" altLang="en-CH"/>
              <a:t>The second Telegraphers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 equation is derived by integrating H-field over path 2: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r>
              <a:rPr lang="en-US" altLang="en-CH"/>
              <a:t>Taking the derivative in </a:t>
            </a:r>
            <a:r>
              <a:rPr lang="en-US" altLang="en-CH" i="1"/>
              <a:t>z</a:t>
            </a:r>
            <a:r>
              <a:rPr lang="en-US" altLang="en-CH"/>
              <a:t> gives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lvl="1" eaLnBrk="1" hangingPunct="1"/>
            <a:r>
              <a:rPr lang="en-US" altLang="en-CH"/>
              <a:t>Using the curl-H equation with E</a:t>
            </a:r>
            <a:r>
              <a:rPr lang="en-US" altLang="en-CH" baseline="-25000"/>
              <a:t>z</a:t>
            </a:r>
            <a:r>
              <a:rPr lang="en-US" altLang="en-CH"/>
              <a:t> = 0 gives</a:t>
            </a:r>
          </a:p>
          <a:p>
            <a:pPr eaLnBrk="1" hangingPunct="1"/>
            <a:r>
              <a:rPr lang="en-US" altLang="en-CH"/>
              <a:t>Substituting gives</a:t>
            </a:r>
          </a:p>
          <a:p>
            <a:pPr eaLnBrk="1" hangingPunct="1"/>
            <a:endParaRPr lang="en-US" altLang="en-CH"/>
          </a:p>
          <a:p>
            <a:pPr lvl="1" eaLnBrk="1" hangingPunct="1"/>
            <a:r>
              <a:rPr lang="en-US" altLang="en-CH"/>
              <a:t>Or by relating the charge to the voltage by the line </a:t>
            </a:r>
            <a:r>
              <a:rPr lang="en-US" altLang="en-CH" i="1"/>
              <a:t>capacitance</a:t>
            </a:r>
            <a:r>
              <a:rPr lang="en-US" altLang="en-CH"/>
              <a:t> we have</a:t>
            </a:r>
          </a:p>
        </p:txBody>
      </p:sp>
      <p:graphicFrame>
        <p:nvGraphicFramePr>
          <p:cNvPr id="424970" name="Object 10">
            <a:extLst>
              <a:ext uri="{FF2B5EF4-FFF2-40B4-BE49-F238E27FC236}">
                <a16:creationId xmlns:a16="http://schemas.microsoft.com/office/drawing/2014/main" id="{FD2AA717-691E-7CD7-A47B-9DF1AD8B0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5715000"/>
          <a:ext cx="13382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3000" imgH="9067800" progId="Equation.3">
                  <p:embed/>
                </p:oleObj>
              </mc:Choice>
              <mc:Fallback>
                <p:oleObj name="Equation" r:id="rId2" imgW="20193000" imgH="9067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715000"/>
                        <a:ext cx="13382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74" name="Object 14">
            <a:extLst>
              <a:ext uri="{FF2B5EF4-FFF2-40B4-BE49-F238E27FC236}">
                <a16:creationId xmlns:a16="http://schemas.microsoft.com/office/drawing/2014/main" id="{6DA968F8-04E2-634D-82C4-E74869057B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1600200"/>
          <a:ext cx="20701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4" imgW="7124700" imgH="6311900" progId="Designer.Drawing.8">
                  <p:embed/>
                </p:oleObj>
              </mc:Choice>
              <mc:Fallback>
                <p:oleObj name="Designer Drawing" r:id="rId4" imgW="7124700" imgH="6311900" progId="Designer.Drawing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209" t="-3618" b="-4898"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2070100" cy="193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75" name="Object 15">
            <a:extLst>
              <a:ext uri="{FF2B5EF4-FFF2-40B4-BE49-F238E27FC236}">
                <a16:creationId xmlns:a16="http://schemas.microsoft.com/office/drawing/2014/main" id="{13DF8442-E878-B413-1FAF-CCF5014416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981200"/>
          <a:ext cx="5410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388200" imgH="9067800" progId="Equation.3">
                  <p:embed/>
                </p:oleObj>
              </mc:Choice>
              <mc:Fallback>
                <p:oleObj name="Equation" r:id="rId6" imgW="83388200" imgH="9067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54102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76" name="Object 16">
            <a:extLst>
              <a:ext uri="{FF2B5EF4-FFF2-40B4-BE49-F238E27FC236}">
                <a16:creationId xmlns:a16="http://schemas.microsoft.com/office/drawing/2014/main" id="{48664324-455B-D167-CCBA-36B94CB1B3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200400"/>
          <a:ext cx="25527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744400" imgH="11112500" progId="Equation.3">
                  <p:embed/>
                </p:oleObj>
              </mc:Choice>
              <mc:Fallback>
                <p:oleObj name="Equation" r:id="rId8" imgW="37744400" imgH="111125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5527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77" name="Object 17">
            <a:extLst>
              <a:ext uri="{FF2B5EF4-FFF2-40B4-BE49-F238E27FC236}">
                <a16:creationId xmlns:a16="http://schemas.microsoft.com/office/drawing/2014/main" id="{7A562BDD-C445-E7A8-7521-D31342FEB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962400"/>
          <a:ext cx="25400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733200" imgH="9652000" progId="Equation.3">
                  <p:embed/>
                </p:oleObj>
              </mc:Choice>
              <mc:Fallback>
                <p:oleObj name="Equation" r:id="rId10" imgW="49733200" imgH="9652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62400"/>
                        <a:ext cx="25400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78" name="Object 18">
            <a:extLst>
              <a:ext uri="{FF2B5EF4-FFF2-40B4-BE49-F238E27FC236}">
                <a16:creationId xmlns:a16="http://schemas.microsoft.com/office/drawing/2014/main" id="{54B95D82-AAEA-DA90-9076-709DD45F1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800600"/>
          <a:ext cx="22447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576000" imgH="9067800" progId="Equation.3">
                  <p:embed/>
                </p:oleObj>
              </mc:Choice>
              <mc:Fallback>
                <p:oleObj name="Equation" r:id="rId12" imgW="36576000" imgH="9067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00600"/>
                        <a:ext cx="224472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4983" name="Group 23">
            <a:extLst>
              <a:ext uri="{FF2B5EF4-FFF2-40B4-BE49-F238E27FC236}">
                <a16:creationId xmlns:a16="http://schemas.microsoft.com/office/drawing/2014/main" id="{A72A2376-964D-B84E-6EAA-CC55C08B55C7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429000"/>
            <a:ext cx="4572000" cy="1219200"/>
            <a:chOff x="2256" y="2160"/>
            <a:chExt cx="2880" cy="768"/>
          </a:xfrm>
        </p:grpSpPr>
        <p:sp>
          <p:nvSpPr>
            <p:cNvPr id="22545" name="Oval 19">
              <a:extLst>
                <a:ext uri="{FF2B5EF4-FFF2-40B4-BE49-F238E27FC236}">
                  <a16:creationId xmlns:a16="http://schemas.microsoft.com/office/drawing/2014/main" id="{7B9CB541-AC81-7DD0-0935-EE3189AC2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448"/>
              <a:ext cx="432" cy="48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6" name="Oval 20">
              <a:extLst>
                <a:ext uri="{FF2B5EF4-FFF2-40B4-BE49-F238E27FC236}">
                  <a16:creationId xmlns:a16="http://schemas.microsoft.com/office/drawing/2014/main" id="{958BED55-3395-8E83-FB0C-084CEE588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448"/>
              <a:ext cx="288" cy="48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7" name="Line 21">
              <a:extLst>
                <a:ext uri="{FF2B5EF4-FFF2-40B4-BE49-F238E27FC236}">
                  <a16:creationId xmlns:a16="http://schemas.microsoft.com/office/drawing/2014/main" id="{87228C91-555D-D2B1-E0D5-4FA06FF13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2352"/>
              <a:ext cx="1056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22548" name="Line 22">
              <a:extLst>
                <a:ext uri="{FF2B5EF4-FFF2-40B4-BE49-F238E27FC236}">
                  <a16:creationId xmlns:a16="http://schemas.microsoft.com/office/drawing/2014/main" id="{76C532D9-BCF6-4D13-D2B2-7C8725B09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6" y="2160"/>
              <a:ext cx="2592" cy="43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24988" name="Group 28">
            <a:extLst>
              <a:ext uri="{FF2B5EF4-FFF2-40B4-BE49-F238E27FC236}">
                <a16:creationId xmlns:a16="http://schemas.microsoft.com/office/drawing/2014/main" id="{36376DFC-99A2-71DE-8F50-1359C6ACA9F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800600"/>
            <a:ext cx="4876800" cy="762000"/>
            <a:chOff x="2208" y="3024"/>
            <a:chExt cx="3072" cy="480"/>
          </a:xfrm>
        </p:grpSpPr>
        <p:sp>
          <p:nvSpPr>
            <p:cNvPr id="22542" name="Text Box 24">
              <a:extLst>
                <a:ext uri="{FF2B5EF4-FFF2-40B4-BE49-F238E27FC236}">
                  <a16:creationId xmlns:a16="http://schemas.microsoft.com/office/drawing/2014/main" id="{6162526B-6680-E6F4-1986-0B879CB97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024"/>
              <a:ext cx="1632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This is the total charge (per-unit-length) on the conductor.</a:t>
              </a:r>
            </a:p>
          </p:txBody>
        </p:sp>
        <p:sp>
          <p:nvSpPr>
            <p:cNvPr id="22543" name="Oval 25">
              <a:extLst>
                <a:ext uri="{FF2B5EF4-FFF2-40B4-BE49-F238E27FC236}">
                  <a16:creationId xmlns:a16="http://schemas.microsoft.com/office/drawing/2014/main" id="{0B764DBE-DBEE-7E48-FB5F-73C17988C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24"/>
              <a:ext cx="960" cy="288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4" name="Line 26">
              <a:extLst>
                <a:ext uri="{FF2B5EF4-FFF2-40B4-BE49-F238E27FC236}">
                  <a16:creationId xmlns:a16="http://schemas.microsoft.com/office/drawing/2014/main" id="{DC44DEFF-55B2-07DC-27F4-14FDA60A1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3168"/>
              <a:ext cx="48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24990" name="Group 30">
            <a:extLst>
              <a:ext uri="{FF2B5EF4-FFF2-40B4-BE49-F238E27FC236}">
                <a16:creationId xmlns:a16="http://schemas.microsoft.com/office/drawing/2014/main" id="{570BE674-3BC9-447F-526D-06AA4B7A1E87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562600"/>
            <a:ext cx="5943600" cy="914400"/>
            <a:chOff x="1776" y="3504"/>
            <a:chExt cx="3744" cy="576"/>
          </a:xfrm>
        </p:grpSpPr>
        <p:sp>
          <p:nvSpPr>
            <p:cNvPr id="22540" name="Text Box 27">
              <a:extLst>
                <a:ext uri="{FF2B5EF4-FFF2-40B4-BE49-F238E27FC236}">
                  <a16:creationId xmlns:a16="http://schemas.microsoft.com/office/drawing/2014/main" id="{BA8152FA-E232-E42A-646E-300DF638D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3600"/>
              <a:ext cx="1632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This is the second Telegrapher equation</a:t>
              </a:r>
            </a:p>
          </p:txBody>
        </p:sp>
        <p:sp>
          <p:nvSpPr>
            <p:cNvPr id="22541" name="Oval 29">
              <a:extLst>
                <a:ext uri="{FF2B5EF4-FFF2-40B4-BE49-F238E27FC236}">
                  <a16:creationId xmlns:a16="http://schemas.microsoft.com/office/drawing/2014/main" id="{06D08374-7073-3C00-71C5-69C4F8199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504"/>
              <a:ext cx="1392" cy="57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5186DFA7-4C5D-DB01-75A6-785F27278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Derivation of the Telegraphers’ Equations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2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4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>
            <a:extLst>
              <a:ext uri="{FF2B5EF4-FFF2-40B4-BE49-F238E27FC236}">
                <a16:creationId xmlns:a16="http://schemas.microsoft.com/office/drawing/2014/main" id="{8E66894A-F993-EE4C-5947-D11BAC1F0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5105400"/>
          </a:xfrm>
        </p:spPr>
        <p:txBody>
          <a:bodyPr/>
          <a:lstStyle/>
          <a:p>
            <a:pPr eaLnBrk="1" hangingPunct="1"/>
            <a:r>
              <a:rPr lang="en-US" altLang="en-CH"/>
              <a:t>Consider the coaxial line</a:t>
            </a:r>
            <a:br>
              <a:rPr lang="en-US" altLang="en-CH"/>
            </a:br>
            <a:r>
              <a:rPr lang="en-US" altLang="en-CH"/>
              <a:t>(a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shielded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line)</a:t>
            </a:r>
          </a:p>
          <a:p>
            <a:pPr lvl="1" eaLnBrk="1" hangingPunct="1"/>
            <a:r>
              <a:rPr lang="en-US" altLang="en-CH"/>
              <a:t>TEM, TE and TM modes exist</a:t>
            </a:r>
          </a:p>
          <a:p>
            <a:pPr eaLnBrk="1" hangingPunct="1"/>
            <a:r>
              <a:rPr lang="en-US" altLang="en-CH"/>
              <a:t>The wave equation for </a:t>
            </a:r>
            <a:r>
              <a:rPr lang="en-US" altLang="en-CH" i="1"/>
              <a:t>E</a:t>
            </a:r>
            <a:r>
              <a:rPr lang="en-US" altLang="en-CH" i="1" baseline="-25000"/>
              <a:t>z</a:t>
            </a:r>
            <a:r>
              <a:rPr lang="en-US" altLang="en-CH" i="1"/>
              <a:t> </a:t>
            </a:r>
            <a:r>
              <a:rPr lang="en-US" altLang="en-CH"/>
              <a:t>(TM) or </a:t>
            </a:r>
            <a:r>
              <a:rPr lang="en-US" altLang="en-CH" i="1"/>
              <a:t>H</a:t>
            </a:r>
            <a:r>
              <a:rPr lang="en-US" altLang="en-CH" i="1" baseline="-25000"/>
              <a:t>z</a:t>
            </a:r>
            <a:r>
              <a:rPr lang="en-US" altLang="en-CH" i="1"/>
              <a:t> </a:t>
            </a:r>
            <a:r>
              <a:rPr lang="en-US" altLang="en-CH"/>
              <a:t>(TE) fields is written in cylindrical coordinates as</a:t>
            </a:r>
          </a:p>
          <a:p>
            <a:pPr eaLnBrk="1" hangingPunct="1"/>
            <a:endParaRPr lang="en-US" altLang="en-CH"/>
          </a:p>
          <a:p>
            <a:pPr lvl="1" eaLnBrk="1" hangingPunct="1"/>
            <a:r>
              <a:rPr lang="en-US" altLang="en-CH" i="1">
                <a:sym typeface="Symbol" pitchFamily="2" charset="2"/>
              </a:rPr>
              <a:t></a:t>
            </a:r>
            <a:r>
              <a:rPr lang="en-US" altLang="en-CH">
                <a:sym typeface="Symbol" pitchFamily="2" charset="2"/>
              </a:rPr>
              <a:t>  denotes either </a:t>
            </a:r>
            <a:r>
              <a:rPr lang="en-US" altLang="en-CH" i="1"/>
              <a:t>E</a:t>
            </a:r>
            <a:r>
              <a:rPr lang="en-US" altLang="en-CH" i="1" baseline="-25000"/>
              <a:t>z</a:t>
            </a:r>
            <a:r>
              <a:rPr lang="en-US" altLang="en-CH" i="1"/>
              <a:t> </a:t>
            </a:r>
            <a:r>
              <a:rPr lang="en-US" altLang="en-CH"/>
              <a:t>or </a:t>
            </a:r>
            <a:r>
              <a:rPr lang="en-US" altLang="en-CH" i="1"/>
              <a:t>H</a:t>
            </a:r>
            <a:r>
              <a:rPr lang="en-US" altLang="en-CH" i="1" baseline="-25000"/>
              <a:t>z</a:t>
            </a:r>
          </a:p>
          <a:p>
            <a:pPr lvl="1" eaLnBrk="1" hangingPunct="1"/>
            <a:r>
              <a:rPr lang="en-US" altLang="en-CH">
                <a:sym typeface="Symbol" pitchFamily="2" charset="2"/>
              </a:rPr>
              <a:t>The equation to be solved for </a:t>
            </a:r>
            <a:r>
              <a:rPr lang="en-US" altLang="en-CH" i="1">
                <a:sym typeface="Symbol" pitchFamily="2" charset="2"/>
              </a:rPr>
              <a:t></a:t>
            </a:r>
            <a:r>
              <a:rPr lang="en-US" altLang="en-CH">
                <a:sym typeface="Symbol" pitchFamily="2" charset="2"/>
              </a:rPr>
              <a:t>(</a:t>
            </a:r>
            <a:r>
              <a:rPr lang="en-US" altLang="en-CH" i="1">
                <a:sym typeface="Symbol" pitchFamily="2" charset="2"/>
              </a:rPr>
              <a:t>r</a:t>
            </a:r>
            <a:r>
              <a:rPr lang="en-US" altLang="en-CH">
                <a:sym typeface="Symbol" pitchFamily="2" charset="2"/>
              </a:rPr>
              <a:t>,</a:t>
            </a:r>
            <a:r>
              <a:rPr lang="en-US" altLang="en-CH" i="1">
                <a:sym typeface="Symbol" pitchFamily="2" charset="2"/>
              </a:rPr>
              <a:t></a:t>
            </a:r>
            <a:r>
              <a:rPr lang="en-US" altLang="en-CH">
                <a:sym typeface="Symbol" pitchFamily="2" charset="2"/>
              </a:rPr>
              <a:t>) is</a:t>
            </a:r>
          </a:p>
          <a:p>
            <a:pPr lvl="1" eaLnBrk="1" hangingPunct="1"/>
            <a:endParaRPr lang="en-US" altLang="en-CH">
              <a:sym typeface="Symbol" pitchFamily="2" charset="2"/>
            </a:endParaRPr>
          </a:p>
          <a:p>
            <a:pPr lvl="1" eaLnBrk="1" hangingPunct="1"/>
            <a:endParaRPr lang="en-US" altLang="en-CH">
              <a:sym typeface="Symbol" pitchFamily="2" charset="2"/>
            </a:endParaRPr>
          </a:p>
          <a:p>
            <a:pPr lvl="1" eaLnBrk="1" hangingPunct="1"/>
            <a:r>
              <a:rPr lang="en-US" altLang="en-CH">
                <a:sym typeface="Symbol" pitchFamily="2" charset="2"/>
              </a:rPr>
              <a:t>This equation can be solved by the method of separation of variables  </a:t>
            </a:r>
          </a:p>
        </p:txBody>
      </p:sp>
      <p:graphicFrame>
        <p:nvGraphicFramePr>
          <p:cNvPr id="425989" name="Object 5">
            <a:extLst>
              <a:ext uri="{FF2B5EF4-FFF2-40B4-BE49-F238E27FC236}">
                <a16:creationId xmlns:a16="http://schemas.microsoft.com/office/drawing/2014/main" id="{3240D810-4551-ED25-43D3-3DB67E8594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124200"/>
          <a:ext cx="41148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82700" imgH="5854700" progId="Equation.3">
                  <p:embed/>
                </p:oleObj>
              </mc:Choice>
              <mc:Fallback>
                <p:oleObj name="Equation" r:id="rId2" imgW="52082700" imgH="5854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124200"/>
                        <a:ext cx="41148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90" name="Object 6">
            <a:extLst>
              <a:ext uri="{FF2B5EF4-FFF2-40B4-BE49-F238E27FC236}">
                <a16:creationId xmlns:a16="http://schemas.microsoft.com/office/drawing/2014/main" id="{738F2EA9-6C38-6F87-FCFB-8623D2F71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4343400"/>
          <a:ext cx="306863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935900" imgH="10236200" progId="Equation.3">
                  <p:embed/>
                </p:oleObj>
              </mc:Choice>
              <mc:Fallback>
                <p:oleObj name="Equation" r:id="rId4" imgW="45935900" imgH="10236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3068638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991" name="Object 7">
            <a:extLst>
              <a:ext uri="{FF2B5EF4-FFF2-40B4-BE49-F238E27FC236}">
                <a16:creationId xmlns:a16="http://schemas.microsoft.com/office/drawing/2014/main" id="{9137A71D-A100-E246-B635-B63D3B9CD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638800"/>
          <a:ext cx="25066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394900" imgH="5270500" progId="Equation.3">
                  <p:embed/>
                </p:oleObj>
              </mc:Choice>
              <mc:Fallback>
                <p:oleObj name="Equation" r:id="rId6" imgW="35394900" imgH="527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38800"/>
                        <a:ext cx="250666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9A104774-F465-FEF9-F3FA-C13BE3DEE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Coaxial Line</a:t>
            </a:r>
          </a:p>
        </p:txBody>
      </p:sp>
      <p:pic>
        <p:nvPicPr>
          <p:cNvPr id="425988" name="Picture 4" descr="Monday, February 03, 2003">
            <a:extLst>
              <a:ext uri="{FF2B5EF4-FFF2-40B4-BE49-F238E27FC236}">
                <a16:creationId xmlns:a16="http://schemas.microsoft.com/office/drawing/2014/main" id="{5EFB612C-01F3-D3FD-B5D9-70E1B99D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r="30803"/>
          <a:stretch>
            <a:fillRect/>
          </a:stretch>
        </p:blipFill>
        <p:spPr bwMode="auto">
          <a:xfrm>
            <a:off x="5410200" y="685800"/>
            <a:ext cx="2971800" cy="15287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3">
            <a:extLst>
              <a:ext uri="{FF2B5EF4-FFF2-40B4-BE49-F238E27FC236}">
                <a16:creationId xmlns:a16="http://schemas.microsoft.com/office/drawing/2014/main" id="{2514413B-F6F5-7764-F5EA-5D3E34B4D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5105400"/>
          </a:xfrm>
        </p:spPr>
        <p:txBody>
          <a:bodyPr/>
          <a:lstStyle/>
          <a:p>
            <a:pPr eaLnBrk="1" hangingPunct="1"/>
            <a:r>
              <a:rPr lang="en-US" altLang="en-CH"/>
              <a:t>The differential equations for </a:t>
            </a:r>
            <a:r>
              <a:rPr lang="en-US" altLang="en-CH" i="1"/>
              <a:t>g</a:t>
            </a:r>
            <a:r>
              <a:rPr lang="en-US" altLang="en-CH"/>
              <a:t>(</a:t>
            </a:r>
            <a:r>
              <a:rPr lang="en-US" altLang="en-CH" i="1">
                <a:sym typeface="Symbol" pitchFamily="2" charset="2"/>
              </a:rPr>
              <a:t></a:t>
            </a:r>
            <a:r>
              <a:rPr lang="en-US" altLang="en-CH">
                <a:sym typeface="Symbol" pitchFamily="2" charset="2"/>
              </a:rPr>
              <a:t>) and</a:t>
            </a:r>
            <a:r>
              <a:rPr lang="en-US" altLang="en-CH" i="1">
                <a:sym typeface="Symbol" pitchFamily="2" charset="2"/>
              </a:rPr>
              <a:t> f</a:t>
            </a:r>
            <a:r>
              <a:rPr lang="en-US" altLang="en-CH">
                <a:sym typeface="Symbol" pitchFamily="2" charset="2"/>
              </a:rPr>
              <a:t>(</a:t>
            </a:r>
            <a:r>
              <a:rPr lang="en-US" altLang="en-CH" i="1">
                <a:sym typeface="Symbol" pitchFamily="2" charset="2"/>
              </a:rPr>
              <a:t>r</a:t>
            </a:r>
            <a:r>
              <a:rPr lang="en-US" altLang="en-CH">
                <a:sym typeface="Symbol" pitchFamily="2" charset="2"/>
              </a:rPr>
              <a:t>) become</a:t>
            </a:r>
          </a:p>
          <a:p>
            <a:pPr eaLnBrk="1" hangingPunct="1"/>
            <a:endParaRPr lang="en-US" altLang="en-CH">
              <a:sym typeface="Symbol" pitchFamily="2" charset="2"/>
            </a:endParaRPr>
          </a:p>
          <a:p>
            <a:pPr eaLnBrk="1" hangingPunct="1">
              <a:lnSpc>
                <a:spcPct val="130000"/>
              </a:lnSpc>
            </a:pPr>
            <a:endParaRPr lang="en-US" altLang="en-CH">
              <a:sym typeface="Symbol" pitchFamily="2" charset="2"/>
            </a:endParaRPr>
          </a:p>
          <a:p>
            <a:pPr eaLnBrk="1" hangingPunct="1">
              <a:lnSpc>
                <a:spcPct val="30000"/>
              </a:lnSpc>
            </a:pPr>
            <a:endParaRPr lang="en-US" altLang="en-CH">
              <a:sym typeface="Symbol" pitchFamily="2" charset="2"/>
            </a:endParaRPr>
          </a:p>
          <a:p>
            <a:pPr eaLnBrk="1" hangingPunct="1"/>
            <a:endParaRPr lang="en-US" altLang="en-CH">
              <a:sym typeface="Symbol" pitchFamily="2" charset="2"/>
            </a:endParaRPr>
          </a:p>
          <a:p>
            <a:pPr lvl="1" eaLnBrk="1" hangingPunct="1"/>
            <a:r>
              <a:rPr lang="en-US" altLang="en-CH">
                <a:sym typeface="Symbol" pitchFamily="2" charset="2"/>
              </a:rPr>
              <a:t>Where</a:t>
            </a:r>
          </a:p>
          <a:p>
            <a:pPr lvl="1" eaLnBrk="1" hangingPunct="1"/>
            <a:endParaRPr lang="en-US" altLang="en-CH">
              <a:sym typeface="Symbol" pitchFamily="2" charset="2"/>
            </a:endParaRPr>
          </a:p>
          <a:p>
            <a:pPr lvl="1" eaLnBrk="1" hangingPunct="1"/>
            <a:r>
              <a:rPr lang="en-US" altLang="en-CH">
                <a:sym typeface="Symbol" pitchFamily="2" charset="2"/>
              </a:rPr>
              <a:t>The solutions </a:t>
            </a:r>
            <a:r>
              <a:rPr lang="en-US" altLang="en-CH"/>
              <a:t>for </a:t>
            </a:r>
            <a:r>
              <a:rPr lang="en-US" altLang="en-CH" i="1"/>
              <a:t>g</a:t>
            </a:r>
            <a:r>
              <a:rPr lang="en-US" altLang="en-CH"/>
              <a:t>(</a:t>
            </a:r>
            <a:r>
              <a:rPr lang="en-US" altLang="en-CH" i="1">
                <a:sym typeface="Symbol" pitchFamily="2" charset="2"/>
              </a:rPr>
              <a:t></a:t>
            </a:r>
            <a:r>
              <a:rPr lang="en-US" altLang="en-CH">
                <a:sym typeface="Symbol" pitchFamily="2" charset="2"/>
              </a:rPr>
              <a:t>) and</a:t>
            </a:r>
            <a:r>
              <a:rPr lang="en-US" altLang="en-CH" i="1">
                <a:sym typeface="Symbol" pitchFamily="2" charset="2"/>
              </a:rPr>
              <a:t> f</a:t>
            </a:r>
            <a:r>
              <a:rPr lang="en-US" altLang="en-CH">
                <a:sym typeface="Symbol" pitchFamily="2" charset="2"/>
              </a:rPr>
              <a:t>(</a:t>
            </a:r>
            <a:r>
              <a:rPr lang="en-US" altLang="en-CH" i="1">
                <a:sym typeface="Symbol" pitchFamily="2" charset="2"/>
              </a:rPr>
              <a:t>r</a:t>
            </a:r>
            <a:r>
              <a:rPr lang="en-US" altLang="en-CH">
                <a:sym typeface="Symbol" pitchFamily="2" charset="2"/>
              </a:rPr>
              <a:t>) are given as</a:t>
            </a:r>
          </a:p>
          <a:p>
            <a:pPr lvl="1" eaLnBrk="1" hangingPunct="1"/>
            <a:endParaRPr lang="en-US" altLang="en-CH">
              <a:sym typeface="Symbol" pitchFamily="2" charset="2"/>
            </a:endParaRPr>
          </a:p>
          <a:p>
            <a:pPr lvl="1" eaLnBrk="1" hangingPunct="1">
              <a:lnSpc>
                <a:spcPct val="50000"/>
              </a:lnSpc>
            </a:pPr>
            <a:endParaRPr lang="en-US" altLang="en-CH">
              <a:sym typeface="Symbol" pitchFamily="2" charset="2"/>
            </a:endParaRPr>
          </a:p>
          <a:p>
            <a:pPr lvl="1" eaLnBrk="1" hangingPunct="1"/>
            <a:endParaRPr lang="en-US" altLang="en-CH">
              <a:sym typeface="Symbol" pitchFamily="2" charset="2"/>
            </a:endParaRPr>
          </a:p>
          <a:p>
            <a:pPr lvl="1" eaLnBrk="1" hangingPunct="1"/>
            <a:r>
              <a:rPr lang="en-US" altLang="en-CH">
                <a:sym typeface="Symbol" pitchFamily="2" charset="2"/>
              </a:rPr>
              <a:t>Thus, the </a:t>
            </a:r>
            <a:r>
              <a:rPr lang="en-US" altLang="en-CH" i="1">
                <a:sym typeface="Symbol" pitchFamily="2" charset="2"/>
              </a:rPr>
              <a:t>total </a:t>
            </a:r>
            <a:r>
              <a:rPr lang="en-US" altLang="en-CH">
                <a:sym typeface="Symbol" pitchFamily="2" charset="2"/>
              </a:rPr>
              <a:t>solution for </a:t>
            </a:r>
            <a:r>
              <a:rPr lang="en-US" altLang="en-CH" i="1">
                <a:sym typeface="Symbol" pitchFamily="2" charset="2"/>
              </a:rPr>
              <a:t></a:t>
            </a:r>
            <a:r>
              <a:rPr lang="en-US" altLang="en-CH">
                <a:sym typeface="Symbol" pitchFamily="2" charset="2"/>
              </a:rPr>
              <a:t>  is</a:t>
            </a:r>
          </a:p>
          <a:p>
            <a:pPr lvl="1" eaLnBrk="1" hangingPunct="1"/>
            <a:endParaRPr lang="en-US" altLang="en-CH">
              <a:sym typeface="Symbol" pitchFamily="2" charset="2"/>
            </a:endParaRPr>
          </a:p>
        </p:txBody>
      </p:sp>
      <p:graphicFrame>
        <p:nvGraphicFramePr>
          <p:cNvPr id="427014" name="Object 6">
            <a:extLst>
              <a:ext uri="{FF2B5EF4-FFF2-40B4-BE49-F238E27FC236}">
                <a16:creationId xmlns:a16="http://schemas.microsoft.com/office/drawing/2014/main" id="{993BFD78-0E64-16EA-DF5F-8380B770B0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676400"/>
          <a:ext cx="5334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084900" imgH="9652000" progId="Equation.3">
                  <p:embed/>
                </p:oleObj>
              </mc:Choice>
              <mc:Fallback>
                <p:oleObj name="Equation" r:id="rId2" imgW="95084900" imgH="9652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53340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6" name="Object 8">
            <a:extLst>
              <a:ext uri="{FF2B5EF4-FFF2-40B4-BE49-F238E27FC236}">
                <a16:creationId xmlns:a16="http://schemas.microsoft.com/office/drawing/2014/main" id="{D74031A5-11D6-85B5-A30F-C809DEA6CF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362200"/>
          <a:ext cx="1090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19800" imgH="10236200" progId="Equation.3">
                  <p:embed/>
                </p:oleObj>
              </mc:Choice>
              <mc:Fallback>
                <p:oleObj name="Equation" r:id="rId4" imgW="18719800" imgH="10236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10906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7" name="Object 9">
            <a:extLst>
              <a:ext uri="{FF2B5EF4-FFF2-40B4-BE49-F238E27FC236}">
                <a16:creationId xmlns:a16="http://schemas.microsoft.com/office/drawing/2014/main" id="{C041186A-2456-7633-8A73-E0CB4741C0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1400" y="3181350"/>
          <a:ext cx="1295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843500" imgH="5562600" progId="Equation.3">
                  <p:embed/>
                </p:oleObj>
              </mc:Choice>
              <mc:Fallback>
                <p:oleObj name="Equation" r:id="rId6" imgW="17843500" imgH="556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181350"/>
                        <a:ext cx="12954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7021" name="Group 13">
            <a:extLst>
              <a:ext uri="{FF2B5EF4-FFF2-40B4-BE49-F238E27FC236}">
                <a16:creationId xmlns:a16="http://schemas.microsoft.com/office/drawing/2014/main" id="{7128556A-13BE-3B36-B7B2-40D066E967D3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200400"/>
            <a:ext cx="1828800" cy="273050"/>
            <a:chOff x="2256" y="2016"/>
            <a:chExt cx="1152" cy="172"/>
          </a:xfrm>
        </p:grpSpPr>
        <p:sp>
          <p:nvSpPr>
            <p:cNvPr id="24593" name="Text Box 10">
              <a:extLst>
                <a:ext uri="{FF2B5EF4-FFF2-40B4-BE49-F238E27FC236}">
                  <a16:creationId xmlns:a16="http://schemas.microsoft.com/office/drawing/2014/main" id="{E563C402-1B76-50B4-8279-098B3DACB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016"/>
              <a:ext cx="528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= </a:t>
              </a:r>
              <a:r>
                <a:rPr lang="en-US" altLang="en-CH" sz="1600" b="1">
                  <a:solidFill>
                    <a:srgbClr val="000000"/>
                  </a:solidFill>
                  <a:latin typeface="Symbol" pitchFamily="2" charset="2"/>
                </a:rPr>
                <a:t>w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/c</a:t>
              </a:r>
            </a:p>
          </p:txBody>
        </p:sp>
        <p:sp>
          <p:nvSpPr>
            <p:cNvPr id="24594" name="Line 12">
              <a:extLst>
                <a:ext uri="{FF2B5EF4-FFF2-40B4-BE49-F238E27FC236}">
                  <a16:creationId xmlns:a16="http://schemas.microsoft.com/office/drawing/2014/main" id="{7D526321-D552-DD6A-DC2A-BBC574249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064"/>
              <a:ext cx="624" cy="9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27023" name="Group 15">
            <a:extLst>
              <a:ext uri="{FF2B5EF4-FFF2-40B4-BE49-F238E27FC236}">
                <a16:creationId xmlns:a16="http://schemas.microsoft.com/office/drawing/2014/main" id="{7F77E637-96BF-8360-E43C-37FEFA46897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505200"/>
            <a:ext cx="3505200" cy="1035050"/>
            <a:chOff x="1872" y="2208"/>
            <a:chExt cx="2208" cy="652"/>
          </a:xfrm>
        </p:grpSpPr>
        <p:sp>
          <p:nvSpPr>
            <p:cNvPr id="24591" name="Text Box 11">
              <a:extLst>
                <a:ext uri="{FF2B5EF4-FFF2-40B4-BE49-F238E27FC236}">
                  <a16:creationId xmlns:a16="http://schemas.microsoft.com/office/drawing/2014/main" id="{47D810B3-75DF-8334-05C4-E85116B15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496"/>
              <a:ext cx="2064" cy="36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Propagation constant of waves in the z-direction: e </a:t>
              </a:r>
              <a:r>
                <a:rPr lang="en-US" altLang="en-CH" b="1" baseline="30000">
                  <a:solidFill>
                    <a:srgbClr val="000000"/>
                  </a:solidFill>
                  <a:latin typeface="Times New Roman" panose="02020603050405020304" pitchFamily="18" charset="0"/>
                  <a:sym typeface="Symbol" pitchFamily="2" charset="2"/>
                </a:rPr>
                <a:t>z</a:t>
              </a:r>
              <a:endParaRPr lang="en-US" altLang="en-CH" b="1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92" name="Line 14">
              <a:extLst>
                <a:ext uri="{FF2B5EF4-FFF2-40B4-BE49-F238E27FC236}">
                  <a16:creationId xmlns:a16="http://schemas.microsoft.com/office/drawing/2014/main" id="{D5183DA2-0C63-A37A-0224-86F6C89B6B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2208"/>
              <a:ext cx="672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427024" name="Object 16">
            <a:extLst>
              <a:ext uri="{FF2B5EF4-FFF2-40B4-BE49-F238E27FC236}">
                <a16:creationId xmlns:a16="http://schemas.microsoft.com/office/drawing/2014/main" id="{C2D3E162-195A-0776-CD81-A801148A71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429125"/>
          <a:ext cx="2984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65400" imgH="5270500" progId="Equation.3">
                  <p:embed/>
                </p:oleObj>
              </mc:Choice>
              <mc:Fallback>
                <p:oleObj name="Equation" r:id="rId8" imgW="40665400" imgH="52705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29125"/>
                        <a:ext cx="2984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25" name="Object 17">
            <a:extLst>
              <a:ext uri="{FF2B5EF4-FFF2-40B4-BE49-F238E27FC236}">
                <a16:creationId xmlns:a16="http://schemas.microsoft.com/office/drawing/2014/main" id="{ED126F4C-D1E2-5F3D-505F-84EAE6995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876800"/>
          <a:ext cx="42830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6172100" imgH="5270500" progId="Equation.3">
                  <p:embed/>
                </p:oleObj>
              </mc:Choice>
              <mc:Fallback>
                <p:oleObj name="Equation" r:id="rId10" imgW="56172100" imgH="52705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76800"/>
                        <a:ext cx="42830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26" name="Object 18">
            <a:extLst>
              <a:ext uri="{FF2B5EF4-FFF2-40B4-BE49-F238E27FC236}">
                <a16:creationId xmlns:a16="http://schemas.microsoft.com/office/drawing/2014/main" id="{90117023-1D19-923F-1A81-7C67D1C6AF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5715000"/>
          <a:ext cx="35941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959000" imgH="5562600" progId="Equation.3">
                  <p:embed/>
                </p:oleObj>
              </mc:Choice>
              <mc:Fallback>
                <p:oleObj name="Equation" r:id="rId12" imgW="52959000" imgH="5562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5000"/>
                        <a:ext cx="35941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7030" name="Group 22">
            <a:extLst>
              <a:ext uri="{FF2B5EF4-FFF2-40B4-BE49-F238E27FC236}">
                <a16:creationId xmlns:a16="http://schemas.microsoft.com/office/drawing/2014/main" id="{D9F42B5B-7601-6F26-0DB6-B4E26594391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800600"/>
            <a:ext cx="3657600" cy="746125"/>
            <a:chOff x="2448" y="3024"/>
            <a:chExt cx="2304" cy="470"/>
          </a:xfrm>
        </p:grpSpPr>
        <p:sp>
          <p:nvSpPr>
            <p:cNvPr id="24588" name="Text Box 19">
              <a:extLst>
                <a:ext uri="{FF2B5EF4-FFF2-40B4-BE49-F238E27FC236}">
                  <a16:creationId xmlns:a16="http://schemas.microsoft.com/office/drawing/2014/main" id="{F038F9B5-878A-CE2F-87B0-316ECB11B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168"/>
              <a:ext cx="1008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Bessel functions of integer order</a:t>
              </a:r>
            </a:p>
          </p:txBody>
        </p:sp>
        <p:sp>
          <p:nvSpPr>
            <p:cNvPr id="24589" name="Line 20">
              <a:extLst>
                <a:ext uri="{FF2B5EF4-FFF2-40B4-BE49-F238E27FC236}">
                  <a16:creationId xmlns:a16="http://schemas.microsoft.com/office/drawing/2014/main" id="{C848416E-3278-E989-BEA1-AB18ED6D9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3024"/>
              <a:ext cx="480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24590" name="Line 21">
              <a:extLst>
                <a:ext uri="{FF2B5EF4-FFF2-40B4-BE49-F238E27FC236}">
                  <a16:creationId xmlns:a16="http://schemas.microsoft.com/office/drawing/2014/main" id="{B417FFBA-3729-4E5D-6B54-90E246B37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8" y="3024"/>
              <a:ext cx="1296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9977E426-8B7F-429E-4B49-BCEA718C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Coaxial Line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>
            <a:extLst>
              <a:ext uri="{FF2B5EF4-FFF2-40B4-BE49-F238E27FC236}">
                <a16:creationId xmlns:a16="http://schemas.microsoft.com/office/drawing/2014/main" id="{234A4DF0-8399-29A8-F6BC-D8B08FF5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5105400"/>
          </a:xfrm>
        </p:spPr>
        <p:txBody>
          <a:bodyPr/>
          <a:lstStyle/>
          <a:p>
            <a:pPr eaLnBrk="1" hangingPunct="1"/>
            <a:r>
              <a:rPr lang="en-US" altLang="en-CH"/>
              <a:t>The coefficient </a:t>
            </a:r>
            <a:r>
              <a:rPr lang="en-US" altLang="en-CH" i="1"/>
              <a:t>k</a:t>
            </a:r>
            <a:r>
              <a:rPr lang="en-US" altLang="en-CH" i="1" baseline="-25000"/>
              <a:t>c</a:t>
            </a:r>
            <a:r>
              <a:rPr lang="en-US" altLang="en-CH"/>
              <a:t> is constrained from the boundary conditions on </a:t>
            </a:r>
            <a:r>
              <a:rPr lang="en-US" altLang="en-CH" i="1">
                <a:sym typeface="Symbol" pitchFamily="2" charset="2"/>
              </a:rPr>
              <a:t></a:t>
            </a:r>
            <a:r>
              <a:rPr lang="en-US" altLang="en-CH">
                <a:sym typeface="Symbol" pitchFamily="2" charset="2"/>
              </a:rPr>
              <a:t>:</a:t>
            </a:r>
          </a:p>
          <a:p>
            <a:pPr eaLnBrk="1" hangingPunct="1"/>
            <a:endParaRPr lang="en-US" altLang="en-CH">
              <a:sym typeface="Symbol" pitchFamily="2" charset="2"/>
            </a:endParaRPr>
          </a:p>
          <a:p>
            <a:pPr eaLnBrk="1" hangingPunct="1"/>
            <a:endParaRPr lang="en-US" altLang="en-CH">
              <a:sym typeface="Symbol" pitchFamily="2" charset="2"/>
            </a:endParaRPr>
          </a:p>
          <a:p>
            <a:pPr eaLnBrk="1" hangingPunct="1"/>
            <a:endParaRPr lang="en-US" altLang="en-CH">
              <a:sym typeface="Symbol" pitchFamily="2" charset="2"/>
            </a:endParaRPr>
          </a:p>
          <a:p>
            <a:pPr eaLnBrk="1" hangingPunct="1"/>
            <a:r>
              <a:rPr lang="en-US" altLang="en-CH">
                <a:sym typeface="Symbol" pitchFamily="2" charset="2"/>
              </a:rPr>
              <a:t>This leads to the following characteristic equations that must be solved for </a:t>
            </a:r>
            <a:r>
              <a:rPr lang="en-US" altLang="en-CH" i="1"/>
              <a:t>k</a:t>
            </a:r>
            <a:r>
              <a:rPr lang="en-US" altLang="en-CH" i="1" baseline="-25000"/>
              <a:t>c</a:t>
            </a:r>
            <a:r>
              <a:rPr lang="en-US" altLang="en-CH"/>
              <a:t> </a:t>
            </a:r>
            <a:endParaRPr lang="en-US" altLang="en-CH">
              <a:sym typeface="Symbol" pitchFamily="2" charset="2"/>
            </a:endParaRPr>
          </a:p>
          <a:p>
            <a:pPr lvl="1" eaLnBrk="1" hangingPunct="1"/>
            <a:endParaRPr lang="en-US" altLang="en-CH"/>
          </a:p>
        </p:txBody>
      </p:sp>
      <p:graphicFrame>
        <p:nvGraphicFramePr>
          <p:cNvPr id="428048" name="Object 16">
            <a:extLst>
              <a:ext uri="{FF2B5EF4-FFF2-40B4-BE49-F238E27FC236}">
                <a16:creationId xmlns:a16="http://schemas.microsoft.com/office/drawing/2014/main" id="{B54E692E-FD9E-E30C-5FF0-31D5C06EA4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981200"/>
          <a:ext cx="49466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408300" imgH="4686300" progId="Equation.3">
                  <p:embed/>
                </p:oleObj>
              </mc:Choice>
              <mc:Fallback>
                <p:oleObj name="Equation" r:id="rId2" imgW="66408300" imgH="4686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9466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9" name="Object 17">
            <a:extLst>
              <a:ext uri="{FF2B5EF4-FFF2-40B4-BE49-F238E27FC236}">
                <a16:creationId xmlns:a16="http://schemas.microsoft.com/office/drawing/2014/main" id="{8E234DF8-F9E5-913E-29B3-D16963F31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2362200"/>
          <a:ext cx="50768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173600" imgH="9067800" progId="Equation.3">
                  <p:embed/>
                </p:oleObj>
              </mc:Choice>
              <mc:Fallback>
                <p:oleObj name="Equation" r:id="rId4" imgW="68173600" imgH="9067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50768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50" name="Object 18">
            <a:extLst>
              <a:ext uri="{FF2B5EF4-FFF2-40B4-BE49-F238E27FC236}">
                <a16:creationId xmlns:a16="http://schemas.microsoft.com/office/drawing/2014/main" id="{B6B4E11B-B646-320E-EB6C-066EFAEEE4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233863"/>
          <a:ext cx="310515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520100" imgH="9944100" progId="Equation.3">
                  <p:embed/>
                </p:oleObj>
              </mc:Choice>
              <mc:Fallback>
                <p:oleObj name="Equation" r:id="rId6" imgW="46520100" imgH="99441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33863"/>
                        <a:ext cx="310515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51" name="Object 19">
            <a:extLst>
              <a:ext uri="{FF2B5EF4-FFF2-40B4-BE49-F238E27FC236}">
                <a16:creationId xmlns:a16="http://schemas.microsoft.com/office/drawing/2014/main" id="{DD2A7538-308F-769B-E79C-1BFB9F7D42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5029200"/>
          <a:ext cx="28956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643800" imgH="9944100" progId="Equation.3">
                  <p:embed/>
                </p:oleObj>
              </mc:Choice>
              <mc:Fallback>
                <p:oleObj name="Equation" r:id="rId8" imgW="45643800" imgH="99441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28956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52" name="Text Box 20">
            <a:extLst>
              <a:ext uri="{FF2B5EF4-FFF2-40B4-BE49-F238E27FC236}">
                <a16:creationId xmlns:a16="http://schemas.microsoft.com/office/drawing/2014/main" id="{A84DAFC7-8BDF-77EE-3778-10704E2B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953000"/>
            <a:ext cx="1371600" cy="10064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CH" sz="1600" b="1">
                <a:solidFill>
                  <a:srgbClr val="000000"/>
                </a:solidFill>
                <a:latin typeface="Times New Roman" panose="02020603050405020304" pitchFamily="18" charset="0"/>
              </a:rPr>
              <a:t>Note that for lossless coaxial lines, k</a:t>
            </a:r>
            <a:r>
              <a:rPr lang="en-US" altLang="en-CH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CH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is real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EBC3B9E-AB83-B38A-8BA0-9F4283601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Coaxial Line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/>
      <p:bldP spid="4280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>
            <a:extLst>
              <a:ext uri="{FF2B5EF4-FFF2-40B4-BE49-F238E27FC236}">
                <a16:creationId xmlns:a16="http://schemas.microsoft.com/office/drawing/2014/main" id="{967348C9-35B1-377B-DFE1-399EE805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5105400"/>
          </a:xfrm>
        </p:spPr>
        <p:txBody>
          <a:bodyPr/>
          <a:lstStyle/>
          <a:p>
            <a:pPr eaLnBrk="1" hangingPunct="1"/>
            <a:r>
              <a:rPr lang="en-US" altLang="en-CH"/>
              <a:t>From the definition of</a:t>
            </a:r>
          </a:p>
          <a:p>
            <a:pPr lvl="1" eaLnBrk="1" hangingPunct="1"/>
            <a:r>
              <a:rPr lang="en-US" altLang="en-CH"/>
              <a:t>we have the </a:t>
            </a:r>
            <a:r>
              <a:rPr lang="en-US" altLang="en-CH" i="1"/>
              <a:t>z</a:t>
            </a:r>
            <a:r>
              <a:rPr lang="en-US" altLang="en-CH"/>
              <a:t> propagation constant given by</a:t>
            </a:r>
          </a:p>
          <a:p>
            <a:pPr lvl="1" eaLnBrk="1" hangingPunct="1"/>
            <a:endParaRPr lang="en-US" altLang="en-CH"/>
          </a:p>
          <a:p>
            <a:pPr lvl="1" eaLnBrk="1" hangingPunct="1"/>
            <a:endParaRPr lang="en-US" altLang="en-CH"/>
          </a:p>
          <a:p>
            <a:pPr lvl="1" eaLnBrk="1" hangingPunct="1">
              <a:lnSpc>
                <a:spcPct val="130000"/>
              </a:lnSpc>
            </a:pPr>
            <a:r>
              <a:rPr lang="en-US" altLang="en-CH"/>
              <a:t>For low frequencies, where </a:t>
            </a:r>
            <a:r>
              <a:rPr lang="en-US" altLang="en-CH" i="1">
                <a:latin typeface="Symbol" pitchFamily="2" charset="2"/>
              </a:rPr>
              <a:t>w</a:t>
            </a:r>
            <a:r>
              <a:rPr lang="en-US" altLang="en-CH"/>
              <a:t>/</a:t>
            </a:r>
            <a:r>
              <a:rPr lang="en-US" altLang="en-CH" i="1"/>
              <a:t>c</a:t>
            </a:r>
            <a:r>
              <a:rPr lang="en-US" altLang="en-CH"/>
              <a:t> &lt; </a:t>
            </a:r>
            <a:r>
              <a:rPr lang="en-US" altLang="en-CH" i="1"/>
              <a:t>k</a:t>
            </a:r>
            <a:r>
              <a:rPr lang="en-US" altLang="en-CH" i="1" baseline="-25000"/>
              <a:t>c </a:t>
            </a:r>
            <a:r>
              <a:rPr lang="en-US" altLang="en-CH" baseline="-25000"/>
              <a:t> </a:t>
            </a:r>
            <a:r>
              <a:rPr lang="en-US" altLang="en-CH"/>
              <a:t>the propagation constant </a:t>
            </a:r>
            <a:r>
              <a:rPr lang="en-US" altLang="en-CH" i="1">
                <a:sym typeface="Symbol" pitchFamily="2" charset="2"/>
              </a:rPr>
              <a:t></a:t>
            </a:r>
            <a:r>
              <a:rPr lang="en-US" altLang="en-CH">
                <a:sym typeface="Symbol" pitchFamily="2" charset="2"/>
              </a:rPr>
              <a:t>  is real and the mode propagation in </a:t>
            </a:r>
            <a:r>
              <a:rPr lang="en-US" altLang="en-CH" i="1">
                <a:sym typeface="Symbol" pitchFamily="2" charset="2"/>
              </a:rPr>
              <a:t>z</a:t>
            </a:r>
            <a:r>
              <a:rPr lang="en-US" altLang="en-CH">
                <a:sym typeface="Symbol" pitchFamily="2" charset="2"/>
              </a:rPr>
              <a:t> is attenuated as</a:t>
            </a:r>
          </a:p>
          <a:p>
            <a:pPr lvl="1" eaLnBrk="1" hangingPunct="1">
              <a:lnSpc>
                <a:spcPct val="130000"/>
              </a:lnSpc>
            </a:pPr>
            <a:endParaRPr lang="en-US" altLang="en-CH"/>
          </a:p>
          <a:p>
            <a:pPr lvl="1" eaLnBrk="1" hangingPunct="1">
              <a:lnSpc>
                <a:spcPct val="130000"/>
              </a:lnSpc>
            </a:pPr>
            <a:r>
              <a:rPr lang="en-US" altLang="en-CH"/>
              <a:t>For higher frequencies, where </a:t>
            </a:r>
            <a:r>
              <a:rPr lang="en-US" altLang="en-CH" i="1">
                <a:latin typeface="Symbol" pitchFamily="2" charset="2"/>
              </a:rPr>
              <a:t>w</a:t>
            </a:r>
            <a:r>
              <a:rPr lang="en-US" altLang="en-CH"/>
              <a:t>/</a:t>
            </a:r>
            <a:r>
              <a:rPr lang="en-US" altLang="en-CH" i="1"/>
              <a:t>c</a:t>
            </a:r>
            <a:r>
              <a:rPr lang="en-US" altLang="en-CH"/>
              <a:t> &gt; </a:t>
            </a:r>
            <a:r>
              <a:rPr lang="en-US" altLang="en-CH" i="1"/>
              <a:t>k</a:t>
            </a:r>
            <a:r>
              <a:rPr lang="en-US" altLang="en-CH" i="1" baseline="-25000"/>
              <a:t>c </a:t>
            </a:r>
            <a:r>
              <a:rPr lang="en-US" altLang="en-CH" baseline="-25000"/>
              <a:t> </a:t>
            </a:r>
            <a:r>
              <a:rPr lang="en-US" altLang="en-CH"/>
              <a:t>the propagation constant </a:t>
            </a:r>
            <a:r>
              <a:rPr lang="en-US" altLang="en-CH" i="1">
                <a:sym typeface="Symbol" pitchFamily="2" charset="2"/>
              </a:rPr>
              <a:t></a:t>
            </a:r>
            <a:r>
              <a:rPr lang="en-US" altLang="en-CH">
                <a:sym typeface="Symbol" pitchFamily="2" charset="2"/>
              </a:rPr>
              <a:t>  is imaginary and the mode propagation in </a:t>
            </a:r>
            <a:r>
              <a:rPr lang="en-US" altLang="en-CH" i="1">
                <a:sym typeface="Symbol" pitchFamily="2" charset="2"/>
              </a:rPr>
              <a:t>z</a:t>
            </a:r>
            <a:r>
              <a:rPr lang="en-US" altLang="en-CH">
                <a:sym typeface="Symbol" pitchFamily="2" charset="2"/>
              </a:rPr>
              <a:t> is</a:t>
            </a:r>
            <a:endParaRPr lang="en-US" altLang="en-CH" baseline="-25000">
              <a:sym typeface="Symbol" pitchFamily="2" charset="2"/>
            </a:endParaRPr>
          </a:p>
          <a:p>
            <a:pPr eaLnBrk="1" hangingPunct="1"/>
            <a:endParaRPr lang="en-US" altLang="en-CH"/>
          </a:p>
        </p:txBody>
      </p:sp>
      <p:sp>
        <p:nvSpPr>
          <p:cNvPr id="429064" name="Text Box 8">
            <a:extLst>
              <a:ext uri="{FF2B5EF4-FFF2-40B4-BE49-F238E27FC236}">
                <a16:creationId xmlns:a16="http://schemas.microsoft.com/office/drawing/2014/main" id="{09178CD5-4260-086E-5666-AF5ED47EF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429000" cy="10064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CH" sz="1600" b="1">
                <a:solidFill>
                  <a:srgbClr val="000000"/>
                </a:solidFill>
                <a:latin typeface="Times New Roman" panose="02020603050405020304" pitchFamily="18" charset="0"/>
              </a:rPr>
              <a:t>Thus, as long as the frequency is lower than the cutoff frequencies of the TE or TM modes, they are attenuated on the line</a:t>
            </a:r>
          </a:p>
        </p:txBody>
      </p:sp>
      <p:graphicFrame>
        <p:nvGraphicFramePr>
          <p:cNvPr id="429065" name="Object 9">
            <a:extLst>
              <a:ext uri="{FF2B5EF4-FFF2-40B4-BE49-F238E27FC236}">
                <a16:creationId xmlns:a16="http://schemas.microsoft.com/office/drawing/2014/main" id="{C4C2A088-0DEB-525C-4E5A-53E32ECDE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1613" y="1192213"/>
          <a:ext cx="1295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43500" imgH="5562600" progId="Equation.3">
                  <p:embed/>
                </p:oleObj>
              </mc:Choice>
              <mc:Fallback>
                <p:oleObj name="Equation" r:id="rId2" imgW="17843500" imgH="556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1192213"/>
                        <a:ext cx="12954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>
            <a:extLst>
              <a:ext uri="{FF2B5EF4-FFF2-40B4-BE49-F238E27FC236}">
                <a16:creationId xmlns:a16="http://schemas.microsoft.com/office/drawing/2014/main" id="{B3D1AFE1-1A21-7B45-5207-A49707F8DA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082800"/>
          <a:ext cx="29591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541700" imgH="7023100" progId="Equation.3">
                  <p:embed/>
                </p:oleObj>
              </mc:Choice>
              <mc:Fallback>
                <p:oleObj name="Equation" r:id="rId4" imgW="41541700" imgH="7023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82800"/>
                        <a:ext cx="29591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7" name="Object 11">
            <a:extLst>
              <a:ext uri="{FF2B5EF4-FFF2-40B4-BE49-F238E27FC236}">
                <a16:creationId xmlns:a16="http://schemas.microsoft.com/office/drawing/2014/main" id="{72F66645-555F-012E-7456-CC649E3423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3095625"/>
          <a:ext cx="533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023100" imgH="5270500" progId="Equation.3">
                  <p:embed/>
                </p:oleObj>
              </mc:Choice>
              <mc:Fallback>
                <p:oleObj name="Equation" r:id="rId6" imgW="7023100" imgH="5270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95625"/>
                        <a:ext cx="533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8" name="Object 12">
            <a:extLst>
              <a:ext uri="{FF2B5EF4-FFF2-40B4-BE49-F238E27FC236}">
                <a16:creationId xmlns:a16="http://schemas.microsoft.com/office/drawing/2014/main" id="{00785A92-3CB5-B26D-786B-310816D13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2213" y="4411663"/>
          <a:ext cx="644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483600" imgH="5270500" progId="Equation.3">
                  <p:embed/>
                </p:oleObj>
              </mc:Choice>
              <mc:Fallback>
                <p:oleObj name="Equation" r:id="rId8" imgW="8483600" imgH="5270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4411663"/>
                        <a:ext cx="6445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9" name="Text Box 13">
            <a:extLst>
              <a:ext uri="{FF2B5EF4-FFF2-40B4-BE49-F238E27FC236}">
                <a16:creationId xmlns:a16="http://schemas.microsoft.com/office/drawing/2014/main" id="{9B9C85FD-89F1-2B06-1A58-077E03466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10200"/>
            <a:ext cx="2057400" cy="6858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CH" b="1">
                <a:solidFill>
                  <a:srgbClr val="000000"/>
                </a:solidFill>
                <a:latin typeface="Times New Roman" panose="02020603050405020304" pitchFamily="18" charset="0"/>
              </a:rPr>
              <a:t>Cutoff frequencies are </a:t>
            </a:r>
            <a:r>
              <a:rPr lang="en-US" altLang="en-CH" b="1" i="1">
                <a:solidFill>
                  <a:srgbClr val="000000"/>
                </a:solidFill>
                <a:latin typeface="Symbol" pitchFamily="2" charset="2"/>
              </a:rPr>
              <a:t>w</a:t>
            </a:r>
            <a:r>
              <a:rPr lang="en-US" altLang="en-CH" b="1" i="1" baseline="-25000">
                <a:solidFill>
                  <a:srgbClr val="000000"/>
                </a:solidFill>
                <a:latin typeface="Symbol" pitchFamily="2" charset="2"/>
              </a:rPr>
              <a:t> </a:t>
            </a:r>
            <a:r>
              <a:rPr lang="en-US" altLang="en-CH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CH" b="1">
                <a:solidFill>
                  <a:srgbClr val="000000"/>
                </a:solidFill>
                <a:latin typeface="Times New Roman" panose="02020603050405020304" pitchFamily="18" charset="0"/>
              </a:rPr>
              <a:t> = c </a:t>
            </a:r>
            <a:r>
              <a:rPr lang="en-US" altLang="en-CH" b="1" i="1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CH" b="1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CH" b="1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281D776-0A19-2809-1A00-F3AACB8C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Coaxial Line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 bldLvl="2"/>
      <p:bldP spid="429064" grpId="0" animBg="1"/>
      <p:bldP spid="4290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>
            <a:extLst>
              <a:ext uri="{FF2B5EF4-FFF2-40B4-BE49-F238E27FC236}">
                <a16:creationId xmlns:a16="http://schemas.microsoft.com/office/drawing/2014/main" id="{07174AF1-880C-F27E-8DAB-5710BEF57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413625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Propagation in coaxial structures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C0C0"/>
                </a:solidFill>
              </a:rPr>
              <a:t>Coupling to coaxial cables: </a:t>
            </a:r>
            <a:r>
              <a:rPr lang="en-US" dirty="0" err="1">
                <a:solidFill>
                  <a:srgbClr val="C0C0C0"/>
                </a:solidFill>
              </a:rPr>
              <a:t>Tramsfer</a:t>
            </a:r>
            <a:r>
              <a:rPr lang="en-US" dirty="0">
                <a:solidFill>
                  <a:srgbClr val="C0C0C0"/>
                </a:solidFill>
              </a:rPr>
              <a:t> impedance and admittance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rgbClr val="C0C0C0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C0C0C0"/>
              </a:solidFill>
            </a:endParaRPr>
          </a:p>
          <a:p>
            <a:pPr eaLnBrk="1" hangingPunct="1">
              <a:defRPr/>
            </a:pPr>
            <a:endParaRPr lang="en-US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FAC9B5-8DEB-863B-F72B-8AD9A762E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>
            <a:extLst>
              <a:ext uri="{FF2B5EF4-FFF2-40B4-BE49-F238E27FC236}">
                <a16:creationId xmlns:a16="http://schemas.microsoft.com/office/drawing/2014/main" id="{17DF1406-ECE9-0564-13C0-63DB7E8CE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5105400"/>
          </a:xfrm>
        </p:spPr>
        <p:txBody>
          <a:bodyPr/>
          <a:lstStyle/>
          <a:p>
            <a:pPr eaLnBrk="1" hangingPunct="1"/>
            <a:r>
              <a:rPr lang="en-US" altLang="en-CH"/>
              <a:t>At low frequencies, the only propagating mode on the line is the TEM mode: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r>
              <a:rPr lang="en-US" altLang="en-CH"/>
              <a:t>With the following derived relationships</a:t>
            </a:r>
            <a:br>
              <a:rPr lang="en-US" altLang="en-CH"/>
            </a:br>
            <a:r>
              <a:rPr lang="en-US" altLang="en-CH"/>
              <a:t>for the inductance and capacitance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lvl="1" eaLnBrk="1" hangingPunct="1"/>
            <a:r>
              <a:rPr lang="en-US" altLang="en-CH"/>
              <a:t>and propagation constant and transmission line impedance</a:t>
            </a:r>
          </a:p>
        </p:txBody>
      </p:sp>
      <p:grpSp>
        <p:nvGrpSpPr>
          <p:cNvPr id="430096" name="Group 16">
            <a:extLst>
              <a:ext uri="{FF2B5EF4-FFF2-40B4-BE49-F238E27FC236}">
                <a16:creationId xmlns:a16="http://schemas.microsoft.com/office/drawing/2014/main" id="{BE5AC5A0-5F2E-C132-D4BE-4F085C4641F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057400"/>
            <a:ext cx="3540125" cy="600075"/>
            <a:chOff x="1296" y="1296"/>
            <a:chExt cx="2230" cy="378"/>
          </a:xfrm>
        </p:grpSpPr>
        <p:graphicFrame>
          <p:nvGraphicFramePr>
            <p:cNvPr id="27657" name="Object 11">
              <a:extLst>
                <a:ext uri="{FF2B5EF4-FFF2-40B4-BE49-F238E27FC236}">
                  <a16:creationId xmlns:a16="http://schemas.microsoft.com/office/drawing/2014/main" id="{D1B5B7A1-4433-6F78-14FD-3FAA85E499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1296"/>
            <a:ext cx="600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798800" imgH="9944100" progId="Equation.3">
                    <p:embed/>
                  </p:oleObj>
                </mc:Choice>
                <mc:Fallback>
                  <p:oleObj name="Equation" r:id="rId2" imgW="15798800" imgH="99441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296"/>
                          <a:ext cx="600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8" name="Object 12">
              <a:extLst>
                <a:ext uri="{FF2B5EF4-FFF2-40B4-BE49-F238E27FC236}">
                  <a16:creationId xmlns:a16="http://schemas.microsoft.com/office/drawing/2014/main" id="{64BA7BB3-397D-F8AF-2CDB-A008A13C4D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0" y="1376"/>
            <a:ext cx="682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383000" imgH="5562600" progId="Equation.3">
                    <p:embed/>
                  </p:oleObj>
                </mc:Choice>
                <mc:Fallback>
                  <p:oleObj name="Equation" r:id="rId4" imgW="16383000" imgH="5562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376"/>
                          <a:ext cx="682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9" name="Object 13">
              <a:extLst>
                <a:ext uri="{FF2B5EF4-FFF2-40B4-BE49-F238E27FC236}">
                  <a16:creationId xmlns:a16="http://schemas.microsoft.com/office/drawing/2014/main" id="{AF1389C8-1E42-87D6-E994-275D040474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1296"/>
            <a:ext cx="502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754100" imgH="10236200" progId="Equation.3">
                    <p:embed/>
                  </p:oleObj>
                </mc:Choice>
                <mc:Fallback>
                  <p:oleObj name="Equation" r:id="rId6" imgW="13754100" imgH="102362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1296"/>
                          <a:ext cx="502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095" name="Group 15">
            <a:extLst>
              <a:ext uri="{FF2B5EF4-FFF2-40B4-BE49-F238E27FC236}">
                <a16:creationId xmlns:a16="http://schemas.microsoft.com/office/drawing/2014/main" id="{F501E12B-E178-785B-CEB1-5AFC231E986A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905000"/>
            <a:ext cx="1524000" cy="1524000"/>
            <a:chOff x="4224" y="1248"/>
            <a:chExt cx="960" cy="960"/>
          </a:xfrm>
        </p:grpSpPr>
        <p:pic>
          <p:nvPicPr>
            <p:cNvPr id="430090" name="Picture 10" descr="Monday, February 03, 2003">
              <a:extLst>
                <a:ext uri="{FF2B5EF4-FFF2-40B4-BE49-F238E27FC236}">
                  <a16:creationId xmlns:a16="http://schemas.microsoft.com/office/drawing/2014/main" id="{ED9BA61D-682D-C445-92BE-5B13F560D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 l="69197" t="6477" r="3123" b="15790"/>
            <a:stretch>
              <a:fillRect/>
            </a:stretch>
          </p:blipFill>
          <p:spPr bwMode="auto">
            <a:xfrm>
              <a:off x="4224" y="1248"/>
              <a:ext cx="960" cy="9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7656" name="Oval 14">
              <a:extLst>
                <a:ext uri="{FF2B5EF4-FFF2-40B4-BE49-F238E27FC236}">
                  <a16:creationId xmlns:a16="http://schemas.microsoft.com/office/drawing/2014/main" id="{D87B3238-2A36-BA84-665B-82952DB73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7" y="1545"/>
              <a:ext cx="384" cy="38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430097" name="Object 17">
            <a:extLst>
              <a:ext uri="{FF2B5EF4-FFF2-40B4-BE49-F238E27FC236}">
                <a16:creationId xmlns:a16="http://schemas.microsoft.com/office/drawing/2014/main" id="{AE44DBB0-0E7A-218D-D090-334D0CA7A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6200" y="5029200"/>
          <a:ext cx="3759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947800" imgH="18719800" progId="Equation.3">
                  <p:embed/>
                </p:oleObj>
              </mc:Choice>
              <mc:Fallback>
                <p:oleObj name="Equation" r:id="rId9" imgW="64947800" imgH="18719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029200"/>
                        <a:ext cx="37592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8" name="Object 18">
            <a:extLst>
              <a:ext uri="{FF2B5EF4-FFF2-40B4-BE49-F238E27FC236}">
                <a16:creationId xmlns:a16="http://schemas.microsoft.com/office/drawing/2014/main" id="{9D9D4A54-25D0-A9C1-D15E-3067545CF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810000"/>
          <a:ext cx="40513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139300" imgH="9652000" progId="Equation.3">
                  <p:embed/>
                </p:oleObj>
              </mc:Choice>
              <mc:Fallback>
                <p:oleObj name="Equation" r:id="rId11" imgW="73139300" imgH="9652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10000"/>
                        <a:ext cx="40513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3C263EC2-9D67-8B3A-ABC2-578D865C5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TEM Propagation on the Coaxial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3">
            <a:extLst>
              <a:ext uri="{FF2B5EF4-FFF2-40B4-BE49-F238E27FC236}">
                <a16:creationId xmlns:a16="http://schemas.microsoft.com/office/drawing/2014/main" id="{ECDFB889-C5AA-7276-22D4-89BD32DD7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696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CH"/>
              <a:t>Low frequency losses in the coaxial line occur in 2 ways: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CH"/>
              <a:t>Dielectric loss – represented by a shunt element G´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CH"/>
              <a:t>Conductor loss – represented by a series element R´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CH"/>
              <a:t>The dielectric loss is usually small for practical cables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CH"/>
              <a:t>It may be calculated using the same form of the equation as for the capacitance</a:t>
            </a:r>
          </a:p>
          <a:p>
            <a:pPr lvl="1" eaLnBrk="1" hangingPunct="1">
              <a:lnSpc>
                <a:spcPct val="90000"/>
              </a:lnSpc>
            </a:pPr>
            <a:endParaRPr lang="en-US" altLang="en-CH"/>
          </a:p>
          <a:p>
            <a:pPr eaLnBrk="1" hangingPunct="1">
              <a:lnSpc>
                <a:spcPct val="90000"/>
              </a:lnSpc>
            </a:pPr>
            <a:r>
              <a:rPr lang="en-US" altLang="en-CH"/>
              <a:t>The conductor loss invalidates the TEM assumption</a:t>
            </a:r>
          </a:p>
          <a:p>
            <a:pPr eaLnBrk="1" hangingPunct="1">
              <a:lnSpc>
                <a:spcPct val="160000"/>
              </a:lnSpc>
            </a:pPr>
            <a:endParaRPr lang="en-US" altLang="en-CH"/>
          </a:p>
          <a:p>
            <a:pPr lvl="1" eaLnBrk="1" hangingPunct="1">
              <a:lnSpc>
                <a:spcPct val="90000"/>
              </a:lnSpc>
            </a:pPr>
            <a:r>
              <a:rPr lang="en-US" altLang="en-CH"/>
              <a:t>To get around this problem, we assume losses are </a:t>
            </a:r>
            <a:r>
              <a:rPr lang="en-US" altLang="en-CH" i="1"/>
              <a:t>small</a:t>
            </a:r>
            <a:r>
              <a:rPr lang="en-US" altLang="en-CH"/>
              <a:t>, and use a quasi-TEM approximation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CH"/>
              <a:t>Thus, the resulting line model is similar</a:t>
            </a:r>
            <a:br>
              <a:rPr lang="en-US" altLang="en-CH"/>
            </a:br>
            <a:r>
              <a:rPr lang="en-US" altLang="en-CH"/>
              <a:t>to that previously considered for the</a:t>
            </a:r>
            <a:br>
              <a:rPr lang="en-US" altLang="en-CH"/>
            </a:br>
            <a:r>
              <a:rPr lang="en-US" altLang="en-CH"/>
              <a:t> 2-conductor line</a:t>
            </a:r>
          </a:p>
          <a:p>
            <a:pPr eaLnBrk="1" hangingPunct="1">
              <a:lnSpc>
                <a:spcPct val="90000"/>
              </a:lnSpc>
            </a:pPr>
            <a:endParaRPr lang="en-US" altLang="en-CH"/>
          </a:p>
        </p:txBody>
      </p:sp>
      <p:graphicFrame>
        <p:nvGraphicFramePr>
          <p:cNvPr id="431117" name="Object 13">
            <a:extLst>
              <a:ext uri="{FF2B5EF4-FFF2-40B4-BE49-F238E27FC236}">
                <a16:creationId xmlns:a16="http://schemas.microsoft.com/office/drawing/2014/main" id="{BC944054-C6D1-5261-C1A2-ADEF7D96C9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2675" y="2876550"/>
          <a:ext cx="18303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137100" imgH="9652000" progId="Equation.3">
                  <p:embed/>
                </p:oleObj>
              </mc:Choice>
              <mc:Fallback>
                <p:oleObj name="Equation" r:id="rId2" imgW="30137100" imgH="965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876550"/>
                        <a:ext cx="18303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1120" name="Group 16">
            <a:extLst>
              <a:ext uri="{FF2B5EF4-FFF2-40B4-BE49-F238E27FC236}">
                <a16:creationId xmlns:a16="http://schemas.microsoft.com/office/drawing/2014/main" id="{947C6034-0482-C51F-433B-331A62E70026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36863"/>
            <a:ext cx="3733800" cy="762000"/>
            <a:chOff x="2736" y="1968"/>
            <a:chExt cx="2352" cy="480"/>
          </a:xfrm>
        </p:grpSpPr>
        <p:sp>
          <p:nvSpPr>
            <p:cNvPr id="28686" name="Text Box 14">
              <a:extLst>
                <a:ext uri="{FF2B5EF4-FFF2-40B4-BE49-F238E27FC236}">
                  <a16:creationId xmlns:a16="http://schemas.microsoft.com/office/drawing/2014/main" id="{BBBF1DB5-90C7-86AD-BC72-4B7FDF030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968"/>
              <a:ext cx="1488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Symbol" pitchFamily="2" charset="2"/>
                </a:rPr>
                <a:t>s</a:t>
              </a:r>
              <a:r>
                <a:rPr lang="en-US" altLang="en-CH" sz="16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is the conductivity of the dielectric material in the cable</a:t>
              </a:r>
            </a:p>
          </p:txBody>
        </p:sp>
        <p:sp>
          <p:nvSpPr>
            <p:cNvPr id="28687" name="Oval 15">
              <a:extLst>
                <a:ext uri="{FF2B5EF4-FFF2-40B4-BE49-F238E27FC236}">
                  <a16:creationId xmlns:a16="http://schemas.microsoft.com/office/drawing/2014/main" id="{84E7C7AA-5B65-9E99-10B2-76E73D24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16"/>
              <a:ext cx="240" cy="192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431121" name="Object 17">
            <a:extLst>
              <a:ext uri="{FF2B5EF4-FFF2-40B4-BE49-F238E27FC236}">
                <a16:creationId xmlns:a16="http://schemas.microsoft.com/office/drawing/2014/main" id="{EC538ACB-36B1-FAC3-BDBC-0F87B8ED8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900488"/>
          <a:ext cx="14732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58700" imgH="9944100" progId="Equation.3">
                  <p:embed/>
                </p:oleObj>
              </mc:Choice>
              <mc:Fallback>
                <p:oleObj name="Equation" r:id="rId4" imgW="25158700" imgH="9944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900488"/>
                        <a:ext cx="14732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1124" name="Group 20">
            <a:extLst>
              <a:ext uri="{FF2B5EF4-FFF2-40B4-BE49-F238E27FC236}">
                <a16:creationId xmlns:a16="http://schemas.microsoft.com/office/drawing/2014/main" id="{9D246DD7-E0B1-1E19-3CA7-E898C2D42128}"/>
              </a:ext>
            </a:extLst>
          </p:cNvPr>
          <p:cNvGrpSpPr>
            <a:grpSpLocks/>
          </p:cNvGrpSpPr>
          <p:nvPr/>
        </p:nvGrpSpPr>
        <p:grpSpPr bwMode="auto">
          <a:xfrm>
            <a:off x="5205413" y="3938588"/>
            <a:ext cx="3308350" cy="517525"/>
            <a:chOff x="3360" y="2544"/>
            <a:chExt cx="2084" cy="326"/>
          </a:xfrm>
        </p:grpSpPr>
        <p:sp>
          <p:nvSpPr>
            <p:cNvPr id="28684" name="Text Box 18">
              <a:extLst>
                <a:ext uri="{FF2B5EF4-FFF2-40B4-BE49-F238E27FC236}">
                  <a16:creationId xmlns:a16="http://schemas.microsoft.com/office/drawing/2014/main" id="{C8E08451-E943-D67F-32E8-C3F81DE53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44"/>
              <a:ext cx="1844" cy="32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 longitudinal E-field exists on the conductor surface</a:t>
              </a:r>
            </a:p>
          </p:txBody>
        </p:sp>
        <p:sp>
          <p:nvSpPr>
            <p:cNvPr id="28685" name="Line 19">
              <a:extLst>
                <a:ext uri="{FF2B5EF4-FFF2-40B4-BE49-F238E27FC236}">
                  <a16:creationId xmlns:a16="http://schemas.microsoft.com/office/drawing/2014/main" id="{E6A320F8-031B-A4A8-DB0F-8DB330950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688"/>
              <a:ext cx="24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431125" name="Object 21">
            <a:extLst>
              <a:ext uri="{FF2B5EF4-FFF2-40B4-BE49-F238E27FC236}">
                <a16:creationId xmlns:a16="http://schemas.microsoft.com/office/drawing/2014/main" id="{6A8B4687-244F-E282-35E4-5EF80A285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953000"/>
          <a:ext cx="266700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6" imgW="19024600" imgH="4953000" progId="Designer.Drawing.8">
                  <p:embed/>
                </p:oleObj>
              </mc:Choice>
              <mc:Fallback>
                <p:oleObj name="Designer Drawing" r:id="rId6" imgW="19024600" imgH="4953000" progId="Designer.Drawing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390" t="-5379" r="751" b="-9894"/>
                      <a:stretch>
                        <a:fillRect/>
                      </a:stretch>
                    </p:blipFill>
                    <p:spPr bwMode="auto">
                      <a:xfrm>
                        <a:off x="5867400" y="4953000"/>
                        <a:ext cx="2667000" cy="1360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1129" name="Group 25">
            <a:extLst>
              <a:ext uri="{FF2B5EF4-FFF2-40B4-BE49-F238E27FC236}">
                <a16:creationId xmlns:a16="http://schemas.microsoft.com/office/drawing/2014/main" id="{D5E041D9-AC28-7A85-A641-FB73EED98E2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962400"/>
            <a:ext cx="2438400" cy="1676400"/>
            <a:chOff x="2976" y="2496"/>
            <a:chExt cx="1536" cy="1056"/>
          </a:xfrm>
        </p:grpSpPr>
        <p:sp>
          <p:nvSpPr>
            <p:cNvPr id="28681" name="Oval 22">
              <a:extLst>
                <a:ext uri="{FF2B5EF4-FFF2-40B4-BE49-F238E27FC236}">
                  <a16:creationId xmlns:a16="http://schemas.microsoft.com/office/drawing/2014/main" id="{C4DAA1F7-D128-C076-89E4-E5286AB79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96"/>
              <a:ext cx="192" cy="24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2" name="Text Box 23">
              <a:extLst>
                <a:ext uri="{FF2B5EF4-FFF2-40B4-BE49-F238E27FC236}">
                  <a16:creationId xmlns:a16="http://schemas.microsoft.com/office/drawing/2014/main" id="{5E6388D5-4AE3-5DF6-A805-C4E210709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072"/>
              <a:ext cx="1440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Due to the non-zero conductivity of the conductors</a:t>
              </a:r>
            </a:p>
          </p:txBody>
        </p:sp>
        <p:sp>
          <p:nvSpPr>
            <p:cNvPr id="28683" name="Line 24">
              <a:extLst>
                <a:ext uri="{FF2B5EF4-FFF2-40B4-BE49-F238E27FC236}">
                  <a16:creationId xmlns:a16="http://schemas.microsoft.com/office/drawing/2014/main" id="{6BE61E19-4A51-5C9C-6383-249542B45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2736"/>
              <a:ext cx="336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B3AFD650-4CBA-2C31-374D-47C534A25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Losses in the Coaxial Line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156" name="Object 28">
            <a:extLst>
              <a:ext uri="{FF2B5EF4-FFF2-40B4-BE49-F238E27FC236}">
                <a16:creationId xmlns:a16="http://schemas.microsoft.com/office/drawing/2014/main" id="{088E9E0D-3B9A-98FE-4A97-EAC3A3D90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8" y="1866900"/>
          <a:ext cx="2938462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2" imgW="8813800" imgH="6553200" progId="Designer.Drawing.8">
                  <p:embed/>
                </p:oleObj>
              </mc:Choice>
              <mc:Fallback>
                <p:oleObj name="Designer Drawing" r:id="rId2" imgW="8813800" imgH="6553200" progId="Designer.Drawing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1866900"/>
                        <a:ext cx="2938462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1" name="Rectangle 3">
            <a:extLst>
              <a:ext uri="{FF2B5EF4-FFF2-40B4-BE49-F238E27FC236}">
                <a16:creationId xmlns:a16="http://schemas.microsoft.com/office/drawing/2014/main" id="{16977C77-36D4-017A-6C50-365114511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696200" cy="5334000"/>
          </a:xfrm>
        </p:spPr>
        <p:txBody>
          <a:bodyPr/>
          <a:lstStyle/>
          <a:p>
            <a:pPr eaLnBrk="1" hangingPunct="1"/>
            <a:r>
              <a:rPr lang="en-US" altLang="en-CH"/>
              <a:t>General expressions are available for the impedance of a lossy coaxial line at higher frequencies</a:t>
            </a:r>
          </a:p>
          <a:p>
            <a:pPr lvl="1" eaLnBrk="1" hangingPunct="1"/>
            <a:r>
              <a:rPr lang="en-US" altLang="en-CH"/>
              <a:t>The per-unit-length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resistance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of the</a:t>
            </a:r>
            <a:br>
              <a:rPr lang="en-US" altLang="ja-JP"/>
            </a:br>
            <a:r>
              <a:rPr lang="en-US" altLang="ja-JP"/>
              <a:t>cable is </a:t>
            </a:r>
            <a:r>
              <a:rPr lang="en-US" altLang="ja-JP" i="1"/>
              <a:t>frequency dependent</a:t>
            </a:r>
            <a:r>
              <a:rPr lang="en-US" altLang="ja-JP"/>
              <a:t> and is</a:t>
            </a:r>
            <a:br>
              <a:rPr lang="en-US" altLang="ja-JP"/>
            </a:br>
            <a:r>
              <a:rPr lang="en-US" altLang="ja-JP" i="1"/>
              <a:t>complex</a:t>
            </a:r>
            <a:r>
              <a:rPr lang="en-US" altLang="ja-JP"/>
              <a:t> – it is an impedance</a:t>
            </a:r>
          </a:p>
          <a:p>
            <a:pPr lvl="1" eaLnBrk="1" hangingPunct="1"/>
            <a:r>
              <a:rPr lang="en-US" altLang="en-CH"/>
              <a:t>See Schelkunoff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paper or Vance</a:t>
            </a:r>
          </a:p>
          <a:p>
            <a:pPr eaLnBrk="1" hangingPunct="1"/>
            <a:r>
              <a:rPr lang="en-US" altLang="en-CH" i="1"/>
              <a:t>Z´</a:t>
            </a:r>
            <a:r>
              <a:rPr lang="en-US" altLang="en-CH" i="1" baseline="-25000"/>
              <a:t>in</a:t>
            </a:r>
            <a:r>
              <a:rPr lang="en-US" altLang="en-CH"/>
              <a:t> represents an additional</a:t>
            </a:r>
            <a:br>
              <a:rPr lang="en-US" altLang="en-CH"/>
            </a:br>
            <a:r>
              <a:rPr lang="en-US" altLang="en-CH"/>
              <a:t>voltage drop along the line</a:t>
            </a:r>
            <a:br>
              <a:rPr lang="en-US" altLang="en-CH"/>
            </a:br>
            <a:r>
              <a:rPr lang="en-US" altLang="en-CH"/>
              <a:t>due to the </a:t>
            </a:r>
            <a:r>
              <a:rPr lang="en-US" altLang="en-CH" i="1"/>
              <a:t>internal</a:t>
            </a:r>
            <a:r>
              <a:rPr lang="en-US" altLang="en-CH"/>
              <a:t> conductor</a:t>
            </a:r>
          </a:p>
          <a:p>
            <a:pPr eaLnBrk="1" hangingPunct="1"/>
            <a:endParaRPr lang="en-US" altLang="en-CH"/>
          </a:p>
          <a:p>
            <a:pPr eaLnBrk="1" hangingPunct="1">
              <a:lnSpc>
                <a:spcPct val="20000"/>
              </a:lnSpc>
            </a:pPr>
            <a:endParaRPr lang="en-US" altLang="en-CH"/>
          </a:p>
          <a:p>
            <a:pPr eaLnBrk="1" hangingPunct="1"/>
            <a:r>
              <a:rPr lang="en-US" altLang="en-CH"/>
              <a:t>A similar term is found for the</a:t>
            </a:r>
            <a:br>
              <a:rPr lang="en-US" altLang="en-CH"/>
            </a:br>
            <a:r>
              <a:rPr lang="en-US" altLang="en-CH"/>
              <a:t>outer conductor</a:t>
            </a:r>
          </a:p>
        </p:txBody>
      </p:sp>
      <p:graphicFrame>
        <p:nvGraphicFramePr>
          <p:cNvPr id="432147" name="Object 19">
            <a:extLst>
              <a:ext uri="{FF2B5EF4-FFF2-40B4-BE49-F238E27FC236}">
                <a16:creationId xmlns:a16="http://schemas.microsoft.com/office/drawing/2014/main" id="{21F7A93C-54F4-DAB6-FF27-C8CFBA4D83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4495800"/>
          <a:ext cx="3581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4" imgW="10071100" imgH="3797300" progId="Designer.Drawing.8">
                  <p:embed/>
                </p:oleObj>
              </mc:Choice>
              <mc:Fallback>
                <p:oleObj name="Designer Drawing" r:id="rId4" imgW="10071100" imgH="3797300" progId="Designer.Drawing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536" t="-6007" r="-2080" b="-14143"/>
                      <a:stretch>
                        <a:fillRect/>
                      </a:stretch>
                    </p:blipFill>
                    <p:spPr bwMode="auto">
                      <a:xfrm>
                        <a:off x="5029200" y="4495800"/>
                        <a:ext cx="35814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48" name="Object 20">
            <a:extLst>
              <a:ext uri="{FF2B5EF4-FFF2-40B4-BE49-F238E27FC236}">
                <a16:creationId xmlns:a16="http://schemas.microsoft.com/office/drawing/2014/main" id="{63AE65BE-02B4-8FB8-9534-82DF8896D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378325"/>
          <a:ext cx="20367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21300" imgH="9067800" progId="Equation.3">
                  <p:embed/>
                </p:oleObj>
              </mc:Choice>
              <mc:Fallback>
                <p:oleObj name="Equation" r:id="rId6" imgW="30721300" imgH="9067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78325"/>
                        <a:ext cx="20367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2151" name="Group 23">
            <a:extLst>
              <a:ext uri="{FF2B5EF4-FFF2-40B4-BE49-F238E27FC236}">
                <a16:creationId xmlns:a16="http://schemas.microsoft.com/office/drawing/2014/main" id="{A92E175E-79E2-89DF-B26B-68AD00730C09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971800"/>
            <a:ext cx="3124200" cy="1981200"/>
            <a:chOff x="2208" y="1872"/>
            <a:chExt cx="1968" cy="1248"/>
          </a:xfrm>
        </p:grpSpPr>
        <p:sp>
          <p:nvSpPr>
            <p:cNvPr id="29710" name="Line 21">
              <a:extLst>
                <a:ext uri="{FF2B5EF4-FFF2-40B4-BE49-F238E27FC236}">
                  <a16:creationId xmlns:a16="http://schemas.microsoft.com/office/drawing/2014/main" id="{465F57F4-62E6-92B0-B15C-BEE9D9DEC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1872"/>
              <a:ext cx="1968" cy="100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29711" name="Line 22">
              <a:extLst>
                <a:ext uri="{FF2B5EF4-FFF2-40B4-BE49-F238E27FC236}">
                  <a16:creationId xmlns:a16="http://schemas.microsoft.com/office/drawing/2014/main" id="{A0289806-E403-2908-EDC7-326A3F981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880"/>
              <a:ext cx="1920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432152" name="Object 24">
            <a:extLst>
              <a:ext uri="{FF2B5EF4-FFF2-40B4-BE49-F238E27FC236}">
                <a16:creationId xmlns:a16="http://schemas.microsoft.com/office/drawing/2014/main" id="{098F6856-E4B4-064A-B0C5-91682F96CD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715000"/>
          <a:ext cx="27352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249600" imgH="9067800" progId="Equation.3">
                  <p:embed/>
                </p:oleObj>
              </mc:Choice>
              <mc:Fallback>
                <p:oleObj name="Equation" r:id="rId8" imgW="41249600" imgH="9067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5000"/>
                        <a:ext cx="27352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2155" name="Group 27">
            <a:extLst>
              <a:ext uri="{FF2B5EF4-FFF2-40B4-BE49-F238E27FC236}">
                <a16:creationId xmlns:a16="http://schemas.microsoft.com/office/drawing/2014/main" id="{655956DD-6723-95BC-C9D6-ABF7CF11EB26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733800"/>
            <a:ext cx="3352800" cy="2133600"/>
            <a:chOff x="2400" y="2352"/>
            <a:chExt cx="2112" cy="1344"/>
          </a:xfrm>
        </p:grpSpPr>
        <p:sp>
          <p:nvSpPr>
            <p:cNvPr id="29708" name="Line 25">
              <a:extLst>
                <a:ext uri="{FF2B5EF4-FFF2-40B4-BE49-F238E27FC236}">
                  <a16:creationId xmlns:a16="http://schemas.microsoft.com/office/drawing/2014/main" id="{FFC77003-7A4C-F737-948E-C889F7247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2352"/>
              <a:ext cx="1584" cy="13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29709" name="Line 26">
              <a:extLst>
                <a:ext uri="{FF2B5EF4-FFF2-40B4-BE49-F238E27FC236}">
                  <a16:creationId xmlns:a16="http://schemas.microsoft.com/office/drawing/2014/main" id="{E1D90F7D-E71B-F31E-E773-24D6767004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120"/>
              <a:ext cx="2112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32159" name="Group 31">
            <a:extLst>
              <a:ext uri="{FF2B5EF4-FFF2-40B4-BE49-F238E27FC236}">
                <a16:creationId xmlns:a16="http://schemas.microsoft.com/office/drawing/2014/main" id="{71C45A1E-52FF-A21D-403F-E4BCE7121884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286000"/>
            <a:ext cx="3276600" cy="762000"/>
            <a:chOff x="3072" y="1440"/>
            <a:chExt cx="2064" cy="480"/>
          </a:xfrm>
        </p:grpSpPr>
        <p:sp>
          <p:nvSpPr>
            <p:cNvPr id="29706" name="Text Box 29">
              <a:extLst>
                <a:ext uri="{FF2B5EF4-FFF2-40B4-BE49-F238E27FC236}">
                  <a16:creationId xmlns:a16="http://schemas.microsoft.com/office/drawing/2014/main" id="{F451C8CC-BEDC-AA47-23C9-4D86B4631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440"/>
              <a:ext cx="1776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CH" sz="1600" b="1">
                  <a:solidFill>
                    <a:srgbClr val="000000"/>
                  </a:solidFill>
                </a:rPr>
                <a:t>E. F. Vance, </a:t>
              </a:r>
              <a:r>
                <a:rPr lang="ja-JP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“</a:t>
              </a:r>
              <a:r>
                <a:rPr lang="en-US" altLang="ja-JP" sz="1600" b="1">
                  <a:solidFill>
                    <a:srgbClr val="000000"/>
                  </a:solidFill>
                </a:rPr>
                <a:t>Coupling to Shielded Cables, Krieger Publishing Co, 1987, page 37. </a:t>
              </a:r>
              <a:endParaRPr lang="en-US" altLang="en-CH" sz="1600" b="1">
                <a:solidFill>
                  <a:srgbClr val="000000"/>
                </a:solidFill>
              </a:endParaRPr>
            </a:p>
          </p:txBody>
        </p:sp>
        <p:sp>
          <p:nvSpPr>
            <p:cNvPr id="29707" name="Line 30">
              <a:extLst>
                <a:ext uri="{FF2B5EF4-FFF2-40B4-BE49-F238E27FC236}">
                  <a16:creationId xmlns:a16="http://schemas.microsoft.com/office/drawing/2014/main" id="{7D1C714C-15FA-87E2-112C-9CAA742D3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632"/>
              <a:ext cx="288" cy="1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1E658910-CE70-B308-4540-A000116BB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28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Losses in the Coaxial Line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175" name="Object 23">
            <a:extLst>
              <a:ext uri="{FF2B5EF4-FFF2-40B4-BE49-F238E27FC236}">
                <a16:creationId xmlns:a16="http://schemas.microsoft.com/office/drawing/2014/main" id="{8B4B42F3-8B19-29EE-91AE-69821BBEEB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7063" y="1371600"/>
          <a:ext cx="2938462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2" imgW="8813800" imgH="6553200" progId="Designer.Drawing.8">
                  <p:embed/>
                </p:oleObj>
              </mc:Choice>
              <mc:Fallback>
                <p:oleObj name="Designer Drawing" r:id="rId2" imgW="8813800" imgH="6553200" progId="Designer.Drawing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1371600"/>
                        <a:ext cx="2938462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5" name="Rectangle 3">
            <a:extLst>
              <a:ext uri="{FF2B5EF4-FFF2-40B4-BE49-F238E27FC236}">
                <a16:creationId xmlns:a16="http://schemas.microsoft.com/office/drawing/2014/main" id="{7B68E0A0-0FCC-24E3-4B28-ECC452A14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696200" cy="5334000"/>
          </a:xfrm>
        </p:spPr>
        <p:txBody>
          <a:bodyPr/>
          <a:lstStyle/>
          <a:p>
            <a:pPr eaLnBrk="1" hangingPunct="1"/>
            <a:r>
              <a:rPr lang="en-US" altLang="en-CH"/>
              <a:t>Expressions for the internal impedance of the inner conductor</a:t>
            </a:r>
          </a:p>
          <a:p>
            <a:pPr lvl="1" eaLnBrk="1" hangingPunct="1"/>
            <a:r>
              <a:rPr lang="en-US" altLang="en-CH"/>
              <a:t>Define the wave propagation constant</a:t>
            </a:r>
            <a:br>
              <a:rPr lang="en-US" altLang="en-CH"/>
            </a:br>
            <a:r>
              <a:rPr lang="en-US" altLang="en-CH"/>
              <a:t>in the conducting material (metal)</a:t>
            </a:r>
          </a:p>
          <a:p>
            <a:pPr lvl="1" eaLnBrk="1" hangingPunct="1"/>
            <a:endParaRPr lang="en-US" altLang="en-CH"/>
          </a:p>
          <a:p>
            <a:pPr lvl="1" eaLnBrk="1" hangingPunct="1"/>
            <a:endParaRPr lang="en-US" altLang="en-CH"/>
          </a:p>
          <a:p>
            <a:pPr lvl="1" eaLnBrk="1" hangingPunct="1"/>
            <a:endParaRPr lang="en-US" altLang="en-CH"/>
          </a:p>
          <a:p>
            <a:pPr lvl="1" eaLnBrk="1" hangingPunct="1"/>
            <a:endParaRPr lang="en-US" altLang="en-CH"/>
          </a:p>
          <a:p>
            <a:pPr lvl="1" eaLnBrk="1" hangingPunct="1"/>
            <a:endParaRPr lang="en-US" altLang="en-CH"/>
          </a:p>
          <a:p>
            <a:pPr lvl="1" eaLnBrk="1" hangingPunct="1"/>
            <a:r>
              <a:rPr lang="en-US" altLang="en-CH"/>
              <a:t>Z´</a:t>
            </a:r>
            <a:r>
              <a:rPr lang="en-US" altLang="en-CH" baseline="-25000"/>
              <a:t>in</a:t>
            </a:r>
            <a:r>
              <a:rPr lang="en-US" altLang="en-CH"/>
              <a:t> is given by</a:t>
            </a:r>
          </a:p>
        </p:txBody>
      </p:sp>
      <p:graphicFrame>
        <p:nvGraphicFramePr>
          <p:cNvPr id="433166" name="Object 14">
            <a:extLst>
              <a:ext uri="{FF2B5EF4-FFF2-40B4-BE49-F238E27FC236}">
                <a16:creationId xmlns:a16="http://schemas.microsoft.com/office/drawing/2014/main" id="{EA3C6B5D-82A9-E5C6-8C05-9A264883A0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743200"/>
          <a:ext cx="40386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465700" imgH="20485100" progId="Equation.3">
                  <p:embed/>
                </p:oleObj>
              </mc:Choice>
              <mc:Fallback>
                <p:oleObj name="Equation" r:id="rId4" imgW="68465700" imgH="20485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43200"/>
                        <a:ext cx="40386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7" name="Object 15">
            <a:extLst>
              <a:ext uri="{FF2B5EF4-FFF2-40B4-BE49-F238E27FC236}">
                <a16:creationId xmlns:a16="http://schemas.microsoft.com/office/drawing/2014/main" id="{56BC53C3-75DC-C40C-6369-E19EA58A7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800600"/>
          <a:ext cx="16764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29200" imgH="9944100" progId="Equation.3">
                  <p:embed/>
                </p:oleObj>
              </mc:Choice>
              <mc:Fallback>
                <p:oleObj name="Equation" r:id="rId6" imgW="30429200" imgH="9944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00600"/>
                        <a:ext cx="16764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8" name="Object 16">
            <a:extLst>
              <a:ext uri="{FF2B5EF4-FFF2-40B4-BE49-F238E27FC236}">
                <a16:creationId xmlns:a16="http://schemas.microsoft.com/office/drawing/2014/main" id="{9433D8C4-927D-7361-2263-C3451A79C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1588" y="5395913"/>
          <a:ext cx="24892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317400" imgH="9944100" progId="Equation.3">
                  <p:embed/>
                </p:oleObj>
              </mc:Choice>
              <mc:Fallback>
                <p:oleObj name="Equation" r:id="rId8" imgW="50317400" imgH="9944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5395913"/>
                        <a:ext cx="24892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9" name="Object 17">
            <a:extLst>
              <a:ext uri="{FF2B5EF4-FFF2-40B4-BE49-F238E27FC236}">
                <a16:creationId xmlns:a16="http://schemas.microsoft.com/office/drawing/2014/main" id="{CD19571F-619D-2180-C5E1-D163A8BC42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7463" y="5891213"/>
          <a:ext cx="260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835300" imgH="9944100" progId="Equation.3">
                  <p:embed/>
                </p:oleObj>
              </mc:Choice>
              <mc:Fallback>
                <p:oleObj name="Equation" r:id="rId10" imgW="53835300" imgH="9944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5891213"/>
                        <a:ext cx="260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70" name="Line 18">
            <a:extLst>
              <a:ext uri="{FF2B5EF4-FFF2-40B4-BE49-F238E27FC236}">
                <a16:creationId xmlns:a16="http://schemas.microsoft.com/office/drawing/2014/main" id="{1F34254A-3B05-C7C0-8494-07D0C7F76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600200"/>
            <a:ext cx="411480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433171" name="Line 19">
            <a:extLst>
              <a:ext uri="{FF2B5EF4-FFF2-40B4-BE49-F238E27FC236}">
                <a16:creationId xmlns:a16="http://schemas.microsoft.com/office/drawing/2014/main" id="{53ECA5D8-C862-F126-709D-AD50D1C1B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286000"/>
            <a:ext cx="914400" cy="762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grpSp>
        <p:nvGrpSpPr>
          <p:cNvPr id="433174" name="Group 22">
            <a:extLst>
              <a:ext uri="{FF2B5EF4-FFF2-40B4-BE49-F238E27FC236}">
                <a16:creationId xmlns:a16="http://schemas.microsoft.com/office/drawing/2014/main" id="{A45BE7F2-6676-E3B0-FCAA-72C986AF397E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3429000" cy="685800"/>
            <a:chOff x="2496" y="2736"/>
            <a:chExt cx="2160" cy="432"/>
          </a:xfrm>
        </p:grpSpPr>
        <p:sp>
          <p:nvSpPr>
            <p:cNvPr id="30731" name="Text Box 20">
              <a:extLst>
                <a:ext uri="{FF2B5EF4-FFF2-40B4-BE49-F238E27FC236}">
                  <a16:creationId xmlns:a16="http://schemas.microsoft.com/office/drawing/2014/main" id="{A3BBC790-29BF-1B03-7D6E-A83E82C13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736"/>
              <a:ext cx="1632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Modified Bessel functions</a:t>
              </a:r>
            </a:p>
          </p:txBody>
        </p:sp>
        <p:sp>
          <p:nvSpPr>
            <p:cNvPr id="30732" name="Line 21">
              <a:extLst>
                <a:ext uri="{FF2B5EF4-FFF2-40B4-BE49-F238E27FC236}">
                  <a16:creationId xmlns:a16="http://schemas.microsoft.com/office/drawing/2014/main" id="{B2E90C48-1EE0-487F-D82C-0F463AAE1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832"/>
              <a:ext cx="528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F998D559-A46F-FDBA-C3F8-0992A1DD7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28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Losses in the Coaxial Line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188" name="Object 12">
            <a:extLst>
              <a:ext uri="{FF2B5EF4-FFF2-40B4-BE49-F238E27FC236}">
                <a16:creationId xmlns:a16="http://schemas.microsoft.com/office/drawing/2014/main" id="{428B73D6-325B-ED91-A8C1-71A9DFDA4A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788" y="1557338"/>
          <a:ext cx="2938462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2" imgW="8813800" imgH="6553200" progId="Designer.Drawing.8">
                  <p:embed/>
                </p:oleObj>
              </mc:Choice>
              <mc:Fallback>
                <p:oleObj name="Designer Drawing" r:id="rId2" imgW="8813800" imgH="6553200" progId="Designer.Drawing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557338"/>
                        <a:ext cx="2938462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79" name="Rectangle 3">
            <a:extLst>
              <a:ext uri="{FF2B5EF4-FFF2-40B4-BE49-F238E27FC236}">
                <a16:creationId xmlns:a16="http://schemas.microsoft.com/office/drawing/2014/main" id="{5A077961-E03F-0D0E-313F-28AEBF3CD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696200" cy="5334000"/>
          </a:xfrm>
        </p:spPr>
        <p:txBody>
          <a:bodyPr/>
          <a:lstStyle/>
          <a:p>
            <a:pPr eaLnBrk="1" hangingPunct="1"/>
            <a:r>
              <a:rPr lang="en-US" altLang="en-CH"/>
              <a:t>Expressions for the internal impedance of the outer conductor</a:t>
            </a:r>
          </a:p>
          <a:p>
            <a:pPr lvl="1" eaLnBrk="1" hangingPunct="1"/>
            <a:endParaRPr lang="en-US" altLang="en-CH"/>
          </a:p>
        </p:txBody>
      </p:sp>
      <p:sp>
        <p:nvSpPr>
          <p:cNvPr id="434185" name="Line 9">
            <a:extLst>
              <a:ext uri="{FF2B5EF4-FFF2-40B4-BE49-F238E27FC236}">
                <a16:creationId xmlns:a16="http://schemas.microsoft.com/office/drawing/2014/main" id="{EB4A490B-B9CF-E092-BB71-4E33BFA74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600200"/>
            <a:ext cx="3886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graphicFrame>
        <p:nvGraphicFramePr>
          <p:cNvPr id="434187" name="Object 11">
            <a:extLst>
              <a:ext uri="{FF2B5EF4-FFF2-40B4-BE49-F238E27FC236}">
                <a16:creationId xmlns:a16="http://schemas.microsoft.com/office/drawing/2014/main" id="{9932BD78-54BF-F6BE-64E3-ED75C69C3F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209800"/>
          <a:ext cx="3657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318900" imgH="10820400" progId="Equation.3">
                  <p:embed/>
                </p:oleObj>
              </mc:Choice>
              <mc:Fallback>
                <p:oleObj name="Equation" r:id="rId4" imgW="62318900" imgH="10820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3657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9" name="Object 13">
            <a:extLst>
              <a:ext uri="{FF2B5EF4-FFF2-40B4-BE49-F238E27FC236}">
                <a16:creationId xmlns:a16="http://schemas.microsoft.com/office/drawing/2014/main" id="{D28ECF52-9055-73D0-238A-D5EE8E4741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048000"/>
          <a:ext cx="3708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634100" imgH="10236200" progId="Equation.3">
                  <p:embed/>
                </p:oleObj>
              </mc:Choice>
              <mc:Fallback>
                <p:oleObj name="Equation" r:id="rId6" imgW="69634100" imgH="10236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0"/>
                        <a:ext cx="3708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90" name="Object 14">
            <a:extLst>
              <a:ext uri="{FF2B5EF4-FFF2-40B4-BE49-F238E27FC236}">
                <a16:creationId xmlns:a16="http://schemas.microsoft.com/office/drawing/2014/main" id="{A1BC88F2-C07E-04FE-D084-A233920AF5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657600"/>
          <a:ext cx="3162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397900" imgH="9944100" progId="Equation.3">
                  <p:embed/>
                </p:oleObj>
              </mc:Choice>
              <mc:Fallback>
                <p:oleObj name="Equation" r:id="rId8" imgW="59397900" imgH="9944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31623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4191" name="Group 15">
            <a:extLst>
              <a:ext uri="{FF2B5EF4-FFF2-40B4-BE49-F238E27FC236}">
                <a16:creationId xmlns:a16="http://schemas.microsoft.com/office/drawing/2014/main" id="{9AA90514-886B-20D8-8C5B-F1FC4EC7BDB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524000"/>
            <a:ext cx="3429000" cy="685800"/>
            <a:chOff x="2496" y="2736"/>
            <a:chExt cx="2160" cy="432"/>
          </a:xfrm>
        </p:grpSpPr>
        <p:sp>
          <p:nvSpPr>
            <p:cNvPr id="31753" name="Text Box 16">
              <a:extLst>
                <a:ext uri="{FF2B5EF4-FFF2-40B4-BE49-F238E27FC236}">
                  <a16:creationId xmlns:a16="http://schemas.microsoft.com/office/drawing/2014/main" id="{A642DEE8-CC16-301A-4DE7-265A55DA4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736"/>
              <a:ext cx="1632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Modified Bessel functions</a:t>
              </a:r>
            </a:p>
          </p:txBody>
        </p:sp>
        <p:sp>
          <p:nvSpPr>
            <p:cNvPr id="31754" name="Line 17">
              <a:extLst>
                <a:ext uri="{FF2B5EF4-FFF2-40B4-BE49-F238E27FC236}">
                  <a16:creationId xmlns:a16="http://schemas.microsoft.com/office/drawing/2014/main" id="{F28330E3-82DF-7944-BDBE-72EE78ADB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832"/>
              <a:ext cx="528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F4579187-DC59-5D10-C207-DCB17133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28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Losses in the Coaxial Line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4">
            <a:extLst>
              <a:ext uri="{FF2B5EF4-FFF2-40B4-BE49-F238E27FC236}">
                <a16:creationId xmlns:a16="http://schemas.microsoft.com/office/drawing/2014/main" id="{6E78597A-E931-1284-7703-7C76EBEBE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696200" cy="5334000"/>
          </a:xfrm>
        </p:spPr>
        <p:txBody>
          <a:bodyPr/>
          <a:lstStyle/>
          <a:p>
            <a:pPr eaLnBrk="1" hangingPunct="1"/>
            <a:r>
              <a:rPr lang="en-US" altLang="en-CH"/>
              <a:t>For most EMC applications involving cables, the skin depth in the metal is </a:t>
            </a:r>
            <a:r>
              <a:rPr lang="en-US" altLang="en-CH" i="1"/>
              <a:t>small</a:t>
            </a:r>
            <a:r>
              <a:rPr lang="en-US" altLang="en-CH"/>
              <a:t> compared with the cable radius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r>
              <a:rPr lang="en-US" altLang="en-CH"/>
              <a:t>The high-frequency expressions for these impedances are applicable</a:t>
            </a:r>
          </a:p>
          <a:p>
            <a:pPr eaLnBrk="1" hangingPunct="1"/>
            <a:endParaRPr lang="en-US" altLang="en-CH"/>
          </a:p>
          <a:p>
            <a:pPr lvl="1" eaLnBrk="1" hangingPunct="1"/>
            <a:endParaRPr lang="en-US" altLang="en-CH"/>
          </a:p>
        </p:txBody>
      </p:sp>
      <p:pic>
        <p:nvPicPr>
          <p:cNvPr id="435209" name="Picture 9" descr="Monday, February 03, 2003 (2)">
            <a:extLst>
              <a:ext uri="{FF2B5EF4-FFF2-40B4-BE49-F238E27FC236}">
                <a16:creationId xmlns:a16="http://schemas.microsoft.com/office/drawing/2014/main" id="{B411AF53-DF75-539A-704A-66E2B3D2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81200"/>
            <a:ext cx="3867150" cy="22034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graphicFrame>
        <p:nvGraphicFramePr>
          <p:cNvPr id="435210" name="Object 10">
            <a:extLst>
              <a:ext uri="{FF2B5EF4-FFF2-40B4-BE49-F238E27FC236}">
                <a16:creationId xmlns:a16="http://schemas.microsoft.com/office/drawing/2014/main" id="{4CD59053-0332-9E75-8BFE-038090F12B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410200"/>
          <a:ext cx="16970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889700" imgH="10236200" progId="Equation.3">
                  <p:embed/>
                </p:oleObj>
              </mc:Choice>
              <mc:Fallback>
                <p:oleObj name="Equation" r:id="rId3" imgW="31889700" imgH="10236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10200"/>
                        <a:ext cx="16970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>
            <a:extLst>
              <a:ext uri="{FF2B5EF4-FFF2-40B4-BE49-F238E27FC236}">
                <a16:creationId xmlns:a16="http://schemas.microsoft.com/office/drawing/2014/main" id="{7CC85851-40EA-5E8B-55AA-4996F5DF6F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5334000"/>
          <a:ext cx="21399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283900" imgH="11112500" progId="Equation.3">
                  <p:embed/>
                </p:oleObj>
              </mc:Choice>
              <mc:Fallback>
                <p:oleObj name="Equation" r:id="rId5" imgW="36283900" imgH="11112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0"/>
                        <a:ext cx="213995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>
            <a:extLst>
              <a:ext uri="{FF2B5EF4-FFF2-40B4-BE49-F238E27FC236}">
                <a16:creationId xmlns:a16="http://schemas.microsoft.com/office/drawing/2014/main" id="{93CF560B-CBE8-EF7F-70DD-38FD6676A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5257800"/>
          <a:ext cx="24384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7" imgW="10071100" imgH="3797300" progId="Designer.Drawing.8">
                  <p:embed/>
                </p:oleObj>
              </mc:Choice>
              <mc:Fallback>
                <p:oleObj name="Designer Drawing" r:id="rId7" imgW="10071100" imgH="3797300" progId="Designer.Drawing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536" t="-6007" r="-2080" b="-14143"/>
                      <a:stretch>
                        <a:fillRect/>
                      </a:stretch>
                    </p:blipFill>
                    <p:spPr bwMode="auto">
                      <a:xfrm>
                        <a:off x="6172200" y="5257800"/>
                        <a:ext cx="2438400" cy="1038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5215" name="Group 15">
            <a:extLst>
              <a:ext uri="{FF2B5EF4-FFF2-40B4-BE49-F238E27FC236}">
                <a16:creationId xmlns:a16="http://schemas.microsoft.com/office/drawing/2014/main" id="{8490B77B-7DCF-1039-2DCA-0910E5161B8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991100"/>
            <a:ext cx="6400800" cy="800100"/>
            <a:chOff x="960" y="3144"/>
            <a:chExt cx="4032" cy="504"/>
          </a:xfrm>
        </p:grpSpPr>
        <p:sp>
          <p:nvSpPr>
            <p:cNvPr id="32776" name="Oval 13">
              <a:extLst>
                <a:ext uri="{FF2B5EF4-FFF2-40B4-BE49-F238E27FC236}">
                  <a16:creationId xmlns:a16="http://schemas.microsoft.com/office/drawing/2014/main" id="{BFC5C7A9-655A-3802-C6A0-90B1C28BB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12"/>
              <a:ext cx="576" cy="33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5214" name="Freeform 14">
              <a:extLst>
                <a:ext uri="{FF2B5EF4-FFF2-40B4-BE49-F238E27FC236}">
                  <a16:creationId xmlns:a16="http://schemas.microsoft.com/office/drawing/2014/main" id="{8219EC13-D08D-8AFC-42B0-790C570A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144"/>
              <a:ext cx="3504" cy="312"/>
            </a:xfrm>
            <a:custGeom>
              <a:avLst/>
              <a:gdLst>
                <a:gd name="T0" fmla="*/ 0 w 3504"/>
                <a:gd name="T1" fmla="*/ 312 h 312"/>
                <a:gd name="T2" fmla="*/ 192 w 3504"/>
                <a:gd name="T3" fmla="*/ 168 h 312"/>
                <a:gd name="T4" fmla="*/ 816 w 3504"/>
                <a:gd name="T5" fmla="*/ 24 h 312"/>
                <a:gd name="T6" fmla="*/ 1872 w 3504"/>
                <a:gd name="T7" fmla="*/ 24 h 312"/>
                <a:gd name="T8" fmla="*/ 3120 w 3504"/>
                <a:gd name="T9" fmla="*/ 120 h 312"/>
                <a:gd name="T10" fmla="*/ 3504 w 3504"/>
                <a:gd name="T11" fmla="*/ 26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4" h="312">
                  <a:moveTo>
                    <a:pt x="0" y="312"/>
                  </a:moveTo>
                  <a:cubicBezTo>
                    <a:pt x="28" y="264"/>
                    <a:pt x="56" y="216"/>
                    <a:pt x="192" y="168"/>
                  </a:cubicBezTo>
                  <a:cubicBezTo>
                    <a:pt x="328" y="120"/>
                    <a:pt x="536" y="48"/>
                    <a:pt x="816" y="24"/>
                  </a:cubicBezTo>
                  <a:cubicBezTo>
                    <a:pt x="1096" y="0"/>
                    <a:pt x="1488" y="8"/>
                    <a:pt x="1872" y="24"/>
                  </a:cubicBezTo>
                  <a:cubicBezTo>
                    <a:pt x="2256" y="40"/>
                    <a:pt x="2848" y="80"/>
                    <a:pt x="3120" y="120"/>
                  </a:cubicBezTo>
                  <a:cubicBezTo>
                    <a:pt x="3392" y="160"/>
                    <a:pt x="3440" y="240"/>
                    <a:pt x="3504" y="264"/>
                  </a:cubicBezTo>
                </a:path>
              </a:pathLst>
            </a:custGeom>
            <a:noFill/>
            <a:ln w="28575" cap="flat" cmpd="sng">
              <a:solidFill>
                <a:srgbClr val="FF0066"/>
              </a:solidFill>
              <a:prstDash val="solid"/>
              <a:round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fr-FR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FDCC233F-FD70-B7EA-4842-A8427993D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28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Losses in the Coaxial Line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4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>
            <a:extLst>
              <a:ext uri="{FF2B5EF4-FFF2-40B4-BE49-F238E27FC236}">
                <a16:creationId xmlns:a16="http://schemas.microsoft.com/office/drawing/2014/main" id="{1CE4A7EE-4136-7943-1013-CFDBEA698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413625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Propagation in coaxial structures</a:t>
            </a:r>
          </a:p>
          <a:p>
            <a:pPr eaLnBrk="1" hangingPunct="1">
              <a:defRPr/>
            </a:pPr>
            <a:r>
              <a:rPr lang="en-US" b="1" dirty="0"/>
              <a:t>Coupling to coaxial cables: Transfer impedance and admittance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rgbClr val="C0C0C0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C0C0C0"/>
              </a:solidFill>
            </a:endParaRPr>
          </a:p>
          <a:p>
            <a:pPr eaLnBrk="1" hangingPunct="1">
              <a:defRPr/>
            </a:pPr>
            <a:endParaRPr lang="en-US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3EAEF7-5A5D-08F4-1EBC-5BBF4FE7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2094D54-7E41-534F-DE9C-750ABCEAA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Coupling to Shielded Cables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108E757F-EA30-11AD-3150-05A6DF1B5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84313"/>
            <a:ext cx="90090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>
            <a:extLst>
              <a:ext uri="{FF2B5EF4-FFF2-40B4-BE49-F238E27FC236}">
                <a16:creationId xmlns:a16="http://schemas.microsoft.com/office/drawing/2014/main" id="{8DFFA956-0044-3530-CADD-CECE51573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76962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Calibri"/>
                <a:cs typeface="Calibri"/>
              </a:rPr>
              <a:t>A coaxial line can be excited by a voltage or current source at the end of the line</a:t>
            </a:r>
          </a:p>
          <a:p>
            <a:pPr eaLnBrk="1" hangingPunct="1">
              <a:defRPr/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Calibri"/>
              <a:cs typeface="Calibri"/>
            </a:endParaRPr>
          </a:p>
          <a:p>
            <a:pPr marL="0" indent="0" eaLnBrk="1" hangingPunct="1">
              <a:buFontTx/>
              <a:buNone/>
              <a:defRPr/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defRPr/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defRPr/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sz="2000" dirty="0">
                <a:latin typeface="Calibri"/>
                <a:cs typeface="Calibri"/>
              </a:rPr>
              <a:t>Another type of excitation occurs when an external current produces EM fields that diffuse into the interior, and excite the inner conductor</a:t>
            </a:r>
          </a:p>
        </p:txBody>
      </p:sp>
      <p:pic>
        <p:nvPicPr>
          <p:cNvPr id="436228" name="Picture 4" descr="Monday, February 03, 2003 (3)">
            <a:extLst>
              <a:ext uri="{FF2B5EF4-FFF2-40B4-BE49-F238E27FC236}">
                <a16:creationId xmlns:a16="http://schemas.microsoft.com/office/drawing/2014/main" id="{6375E2A2-D505-C04A-C36F-FD673C7E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6757"/>
          <a:stretch>
            <a:fillRect/>
          </a:stretch>
        </p:blipFill>
        <p:spPr bwMode="auto">
          <a:xfrm>
            <a:off x="2987675" y="2170113"/>
            <a:ext cx="3090863" cy="1258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36229" name="Picture 5">
            <a:extLst>
              <a:ext uri="{FF2B5EF4-FFF2-40B4-BE49-F238E27FC236}">
                <a16:creationId xmlns:a16="http://schemas.microsoft.com/office/drawing/2014/main" id="{2B0E7150-E3ED-75A4-839E-73325597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770438"/>
            <a:ext cx="2784475" cy="16113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E53EEA0-C2A1-4D38-5B47-B064FC242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Excitation of a Coaxial Line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EC8039DD-F742-043B-2096-C78F0DB40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7696200" cy="4525962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two-circuit (inside and outside) problem involves coupled solutions to Maxwell</a:t>
            </a:r>
            <a:r>
              <a:rPr lang="ja-JP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Calibri" panose="020F0502020204030204" pitchFamily="34" charset="0"/>
                <a:ea typeface="ＭＳ Ｐゴシック" panose="020B0600070205080204" pitchFamily="34" charset="-128"/>
              </a:rPr>
              <a:t>s equations in four (4) regions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This is tedious to solve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However, it is possible to use a good shielding approximation where we assume that the outside problem is 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not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 affected by the inside geometry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D7A2DEC-512E-52EF-CB59-F28400B80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Excitation of a Coaxial Line (cont</a:t>
            </a:r>
            <a:r>
              <a:rPr lang="en-US" altLang="fr-CH" sz="32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d)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>
            <a:extLst>
              <a:ext uri="{FF2B5EF4-FFF2-40B4-BE49-F238E27FC236}">
                <a16:creationId xmlns:a16="http://schemas.microsoft.com/office/drawing/2014/main" id="{FF6DC9D0-79B0-DB58-5983-4AAA69810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CH"/>
              <a:t>We have been using the concepts of TEM modes for transmission line models</a:t>
            </a:r>
          </a:p>
          <a:p>
            <a:pPr lvl="1" eaLnBrk="1" hangingPunct="1"/>
            <a:r>
              <a:rPr lang="en-US" altLang="en-CH"/>
              <a:t>Let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review in more depth the derivation of TEM field propagation from a rigorous point of view</a:t>
            </a:r>
          </a:p>
          <a:p>
            <a:pPr eaLnBrk="1" hangingPunct="1"/>
            <a:r>
              <a:rPr lang="en-US" altLang="en-CH"/>
              <a:t>Consider a system of ideal</a:t>
            </a:r>
            <a:br>
              <a:rPr lang="en-US" altLang="en-CH"/>
            </a:br>
            <a:r>
              <a:rPr lang="en-US" altLang="en-CH"/>
              <a:t>conductors (2) and </a:t>
            </a:r>
            <a:r>
              <a:rPr lang="en-US" altLang="en-CH" i="1">
                <a:solidFill>
                  <a:srgbClr val="FF0066"/>
                </a:solidFill>
              </a:rPr>
              <a:t>assume</a:t>
            </a:r>
            <a:r>
              <a:rPr lang="en-US" altLang="en-CH"/>
              <a:t> that</a:t>
            </a:r>
            <a:br>
              <a:rPr lang="en-US" altLang="en-CH"/>
            </a:br>
            <a:r>
              <a:rPr lang="en-US" altLang="en-CH"/>
              <a:t>we have an EM field</a:t>
            </a:r>
            <a:br>
              <a:rPr lang="en-US" altLang="en-CH"/>
            </a:br>
            <a:r>
              <a:rPr lang="en-US" altLang="en-CH"/>
              <a:t>propagating in the z-direction</a:t>
            </a:r>
          </a:p>
          <a:p>
            <a:pPr lvl="1" eaLnBrk="1" hangingPunct="1"/>
            <a:r>
              <a:rPr lang="en-US" altLang="en-CH"/>
              <a:t>With a propagation constant </a:t>
            </a:r>
            <a:r>
              <a:rPr lang="en-US" altLang="en-CH">
                <a:latin typeface="Symbol" pitchFamily="2" charset="2"/>
              </a:rPr>
              <a:t>g,</a:t>
            </a:r>
            <a:br>
              <a:rPr lang="en-US" altLang="en-CH">
                <a:latin typeface="Symbol" pitchFamily="2" charset="2"/>
              </a:rPr>
            </a:br>
            <a:r>
              <a:rPr lang="en-US" altLang="en-CH"/>
              <a:t>such that</a:t>
            </a:r>
          </a:p>
        </p:txBody>
      </p:sp>
      <p:graphicFrame>
        <p:nvGraphicFramePr>
          <p:cNvPr id="412676" name="Object 4">
            <a:extLst>
              <a:ext uri="{FF2B5EF4-FFF2-40B4-BE49-F238E27FC236}">
                <a16:creationId xmlns:a16="http://schemas.microsoft.com/office/drawing/2014/main" id="{3C3ED66F-58A1-F88D-4789-D942FE9B3E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2819400"/>
          <a:ext cx="3429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2" imgW="16370300" imgH="14960600" progId="Designer.Drawing.8">
                  <p:embed/>
                </p:oleObj>
              </mc:Choice>
              <mc:Fallback>
                <p:oleObj name="Designer Drawing" r:id="rId2" imgW="16370300" imgH="14960600" progId="Designer.Drawing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335" r="-2724" b="-2237"/>
                      <a:stretch>
                        <a:fillRect/>
                      </a:stretch>
                    </p:blipFill>
                    <p:spPr bwMode="auto">
                      <a:xfrm>
                        <a:off x="5257800" y="2819400"/>
                        <a:ext cx="3429000" cy="304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2687" name="Group 15">
            <a:extLst>
              <a:ext uri="{FF2B5EF4-FFF2-40B4-BE49-F238E27FC236}">
                <a16:creationId xmlns:a16="http://schemas.microsoft.com/office/drawing/2014/main" id="{817BC333-928F-1D46-F32D-FF7BAC63F38C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3581400"/>
            <a:ext cx="7062788" cy="1641475"/>
            <a:chOff x="630" y="2256"/>
            <a:chExt cx="4449" cy="1034"/>
          </a:xfrm>
        </p:grpSpPr>
        <p:graphicFrame>
          <p:nvGraphicFramePr>
            <p:cNvPr id="10250" name="Object 5">
              <a:extLst>
                <a:ext uri="{FF2B5EF4-FFF2-40B4-BE49-F238E27FC236}">
                  <a16:creationId xmlns:a16="http://schemas.microsoft.com/office/drawing/2014/main" id="{8C838F09-5A65-383B-A47E-73EEA81538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0" y="3072"/>
            <a:ext cx="239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7924700" imgH="5270500" progId="Equation.3">
                    <p:embed/>
                  </p:oleObj>
                </mc:Choice>
                <mc:Fallback>
                  <p:oleObj name="Equation" r:id="rId4" imgW="57924700" imgH="52705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" y="3072"/>
                          <a:ext cx="2395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1" name="Line 9">
              <a:extLst>
                <a:ext uri="{FF2B5EF4-FFF2-40B4-BE49-F238E27FC236}">
                  <a16:creationId xmlns:a16="http://schemas.microsoft.com/office/drawing/2014/main" id="{8A6CF5B3-5AC1-43F6-F665-E7EC14AAF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640"/>
              <a:ext cx="1344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412683" name="AutoShape 11">
              <a:extLst>
                <a:ext uri="{FF2B5EF4-FFF2-40B4-BE49-F238E27FC236}">
                  <a16:creationId xmlns:a16="http://schemas.microsoft.com/office/drawing/2014/main" id="{6DD90D6E-9B54-EBF5-FFDC-D11728FA38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81646">
              <a:off x="4464" y="2256"/>
              <a:ext cx="615" cy="306"/>
            </a:xfrm>
            <a:custGeom>
              <a:avLst/>
              <a:gdLst>
                <a:gd name="T0" fmla="*/ 461 w 21600"/>
                <a:gd name="T1" fmla="*/ 0 h 21600"/>
                <a:gd name="T2" fmla="*/ 0 w 21600"/>
                <a:gd name="T3" fmla="*/ 153 h 21600"/>
                <a:gd name="T4" fmla="*/ 461 w 21600"/>
                <a:gd name="T5" fmla="*/ 306 h 21600"/>
                <a:gd name="T6" fmla="*/ 615 w 21600"/>
                <a:gd name="T7" fmla="*/ 15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435 h 21600"/>
                <a:gd name="T14" fmla="*/ 18896 w 21600"/>
                <a:gd name="T15" fmla="*/ 16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99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fr-FR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2686" name="Group 14">
            <a:extLst>
              <a:ext uri="{FF2B5EF4-FFF2-40B4-BE49-F238E27FC236}">
                <a16:creationId xmlns:a16="http://schemas.microsoft.com/office/drawing/2014/main" id="{0FA0E806-7A62-121C-3694-4E224EEC0C45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4114800"/>
            <a:ext cx="6062663" cy="1641475"/>
            <a:chOff x="636" y="2592"/>
            <a:chExt cx="3819" cy="1034"/>
          </a:xfrm>
        </p:grpSpPr>
        <p:graphicFrame>
          <p:nvGraphicFramePr>
            <p:cNvPr id="10247" name="Object 7">
              <a:extLst>
                <a:ext uri="{FF2B5EF4-FFF2-40B4-BE49-F238E27FC236}">
                  <a16:creationId xmlns:a16="http://schemas.microsoft.com/office/drawing/2014/main" id="{F2E2E5C8-94CA-BB14-EA82-F4F13F790E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6" y="3408"/>
            <a:ext cx="2431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8801000" imgH="5270500" progId="Equation.3">
                    <p:embed/>
                  </p:oleObj>
                </mc:Choice>
                <mc:Fallback>
                  <p:oleObj name="Equation" r:id="rId6" imgW="58801000" imgH="52705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" y="3408"/>
                          <a:ext cx="2431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684" name="AutoShape 12">
              <a:extLst>
                <a:ext uri="{FF2B5EF4-FFF2-40B4-BE49-F238E27FC236}">
                  <a16:creationId xmlns:a16="http://schemas.microsoft.com/office/drawing/2014/main" id="{5964C81C-D3A6-084B-A99D-0255B9BCDB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33406">
              <a:off x="3840" y="2592"/>
              <a:ext cx="615" cy="306"/>
            </a:xfrm>
            <a:custGeom>
              <a:avLst/>
              <a:gdLst>
                <a:gd name="T0" fmla="*/ 461 w 21600"/>
                <a:gd name="T1" fmla="*/ 0 h 21600"/>
                <a:gd name="T2" fmla="*/ 0 w 21600"/>
                <a:gd name="T3" fmla="*/ 153 h 21600"/>
                <a:gd name="T4" fmla="*/ 461 w 21600"/>
                <a:gd name="T5" fmla="*/ 306 h 21600"/>
                <a:gd name="T6" fmla="*/ 615 w 21600"/>
                <a:gd name="T7" fmla="*/ 15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435 h 21600"/>
                <a:gd name="T14" fmla="*/ 18896 w 21600"/>
                <a:gd name="T15" fmla="*/ 16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99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fr-FR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9" name="Line 13">
              <a:extLst>
                <a:ext uri="{FF2B5EF4-FFF2-40B4-BE49-F238E27FC236}">
                  <a16:creationId xmlns:a16="http://schemas.microsoft.com/office/drawing/2014/main" id="{DC598130-07D5-FCBD-91E0-F6A46CEEC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976"/>
              <a:ext cx="768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412688" name="Text Box 16">
            <a:extLst>
              <a:ext uri="{FF2B5EF4-FFF2-40B4-BE49-F238E27FC236}">
                <a16:creationId xmlns:a16="http://schemas.microsoft.com/office/drawing/2014/main" id="{C8E6DF9F-B5B5-DB98-93BA-CB8CDEE9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67000"/>
            <a:ext cx="3810000" cy="10064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CH" sz="1600" b="1">
                <a:solidFill>
                  <a:srgbClr val="000000"/>
                </a:solidFill>
              </a:rPr>
              <a:t>A good reference for this material is: Ramo, Whinnery and Van Duzer, </a:t>
            </a:r>
            <a:r>
              <a:rPr lang="ja-JP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b="1">
                <a:solidFill>
                  <a:srgbClr val="000000"/>
                </a:solidFill>
              </a:rPr>
              <a:t>Fields and Waves in Communication Electronics</a:t>
            </a:r>
            <a:r>
              <a:rPr lang="ja-JP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b="1">
                <a:solidFill>
                  <a:srgbClr val="000000"/>
                </a:solidFill>
              </a:rPr>
              <a:t>, John Wiley, 1984.</a:t>
            </a:r>
            <a:endParaRPr lang="en-US" altLang="en-CH" sz="1600" b="1">
              <a:solidFill>
                <a:srgbClr val="00000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F62C09A-D540-B8E3-630B-90823D17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Further Details of Propagation on TLs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 bldLvl="2"/>
      <p:bldP spid="4126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>
            <a:extLst>
              <a:ext uri="{FF2B5EF4-FFF2-40B4-BE49-F238E27FC236}">
                <a16:creationId xmlns:a16="http://schemas.microsoft.com/office/drawing/2014/main" id="{056320CA-05C0-B237-0CF8-BC9EB3D74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Inside the coax, we note that the effect of the external current as it diffuses through the shield is to create a voltage drop along the inside of the shield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This internal voltage drop appears as an excitation voltage source to the internal conductor  </a:t>
            </a:r>
          </a:p>
        </p:txBody>
      </p:sp>
      <p:pic>
        <p:nvPicPr>
          <p:cNvPr id="438276" name="Picture 4" descr="Monday, February 03, 2003 (4)">
            <a:extLst>
              <a:ext uri="{FF2B5EF4-FFF2-40B4-BE49-F238E27FC236}">
                <a16:creationId xmlns:a16="http://schemas.microsoft.com/office/drawing/2014/main" id="{0E774536-05DA-63D8-0F18-39E5689A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048000"/>
            <a:ext cx="4095750" cy="27876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438279" name="Group 7">
            <a:extLst>
              <a:ext uri="{FF2B5EF4-FFF2-40B4-BE49-F238E27FC236}">
                <a16:creationId xmlns:a16="http://schemas.microsoft.com/office/drawing/2014/main" id="{8C8E1B49-8377-523A-7F19-9EA58C501678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508500"/>
            <a:ext cx="5105400" cy="1524000"/>
            <a:chOff x="384" y="2640"/>
            <a:chExt cx="3216" cy="960"/>
          </a:xfrm>
        </p:grpSpPr>
        <p:graphicFrame>
          <p:nvGraphicFramePr>
            <p:cNvPr id="37897" name="Object 5">
              <a:extLst>
                <a:ext uri="{FF2B5EF4-FFF2-40B4-BE49-F238E27FC236}">
                  <a16:creationId xmlns:a16="http://schemas.microsoft.com/office/drawing/2014/main" id="{FB9422A3-5664-104D-FBDA-5C8FB9E3C2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" y="2640"/>
            <a:ext cx="2304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esigner Drawing" r:id="rId3" imgW="10071100" imgH="3797300" progId="Designer.Drawing.8">
                    <p:embed/>
                  </p:oleObj>
                </mc:Choice>
                <mc:Fallback>
                  <p:oleObj name="Designer Drawing" r:id="rId3" imgW="10071100" imgH="3797300" progId="Designer.Drawing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4536" r="-4347" b="-20151"/>
                        <a:stretch>
                          <a:fillRect/>
                        </a:stretch>
                      </p:blipFill>
                      <p:spPr bwMode="auto">
                        <a:xfrm>
                          <a:off x="384" y="2640"/>
                          <a:ext cx="2304" cy="9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66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Line 6">
              <a:extLst>
                <a:ext uri="{FF2B5EF4-FFF2-40B4-BE49-F238E27FC236}">
                  <a16:creationId xmlns:a16="http://schemas.microsoft.com/office/drawing/2014/main" id="{CDA52528-B8EF-FFEA-53DF-87BBBF9EC6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928"/>
              <a:ext cx="1104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38283" name="Group 11">
            <a:extLst>
              <a:ext uri="{FF2B5EF4-FFF2-40B4-BE49-F238E27FC236}">
                <a16:creationId xmlns:a16="http://schemas.microsoft.com/office/drawing/2014/main" id="{35137C17-D41D-E991-4262-12B4503B886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86000"/>
            <a:ext cx="5638800" cy="1676400"/>
            <a:chOff x="576" y="1440"/>
            <a:chExt cx="3552" cy="1056"/>
          </a:xfrm>
        </p:grpSpPr>
        <p:sp>
          <p:nvSpPr>
            <p:cNvPr id="37895" name="Text Box 8">
              <a:extLst>
                <a:ext uri="{FF2B5EF4-FFF2-40B4-BE49-F238E27FC236}">
                  <a16:creationId xmlns:a16="http://schemas.microsoft.com/office/drawing/2014/main" id="{73CB5BA4-9EA3-6369-67BF-621209AF5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40"/>
              <a:ext cx="1805" cy="62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Calibri" panose="020F0502020204030204" pitchFamily="34" charset="0"/>
                </a:rPr>
                <a:t>External problem computes current and voltage on the outside of the coax, neglecting the internal details</a:t>
              </a:r>
            </a:p>
          </p:txBody>
        </p:sp>
        <p:sp>
          <p:nvSpPr>
            <p:cNvPr id="37896" name="Line 10">
              <a:extLst>
                <a:ext uri="{FF2B5EF4-FFF2-40B4-BE49-F238E27FC236}">
                  <a16:creationId xmlns:a16="http://schemas.microsoft.com/office/drawing/2014/main" id="{0C0F3219-2482-7F16-ED4F-2890C2AF7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680"/>
              <a:ext cx="1776" cy="81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438281" name="Text Box 9">
            <a:extLst>
              <a:ext uri="{FF2B5EF4-FFF2-40B4-BE49-F238E27FC236}">
                <a16:creationId xmlns:a16="http://schemas.microsoft.com/office/drawing/2014/main" id="{732D2141-1611-FC03-82A8-3A7C9680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19400"/>
            <a:ext cx="2789238" cy="1230313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The internal problem is modeled by the per-unit-length transmission line model, together with a distributed voltage source V´</a:t>
            </a:r>
            <a:r>
              <a:rPr lang="en-US" altLang="en-US" sz="1600" baseline="-25000"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37894" name="Rectangle 2">
            <a:extLst>
              <a:ext uri="{FF2B5EF4-FFF2-40B4-BE49-F238E27FC236}">
                <a16:creationId xmlns:a16="http://schemas.microsoft.com/office/drawing/2014/main" id="{259E44EC-0703-FDAD-5594-C3501802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Excitation of a Coaxial Line (cont</a:t>
            </a:r>
            <a:r>
              <a:rPr lang="en-US" altLang="fr-CH" sz="32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d)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 bldLvl="2"/>
      <p:bldP spid="43828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>
            <a:extLst>
              <a:ext uri="{FF2B5EF4-FFF2-40B4-BE49-F238E27FC236}">
                <a16:creationId xmlns:a16="http://schemas.microsoft.com/office/drawing/2014/main" id="{91FE89E4-34AE-FF9B-41A7-7D89C17C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38914" name="Rectangle 4">
            <a:extLst>
              <a:ext uri="{FF2B5EF4-FFF2-40B4-BE49-F238E27FC236}">
                <a16:creationId xmlns:a16="http://schemas.microsoft.com/office/drawing/2014/main" id="{7F1A9287-D1AD-C08B-735B-85868DBA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147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BC1450D6-501B-AA71-1CBB-5BA080E9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DB5FA50C-CA67-31D3-6200-9C7C6AF9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97200"/>
            <a:ext cx="41529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7">
            <a:extLst>
              <a:ext uri="{FF2B5EF4-FFF2-40B4-BE49-F238E27FC236}">
                <a16:creationId xmlns:a16="http://schemas.microsoft.com/office/drawing/2014/main" id="{9179B096-2315-6472-D418-6F3DD3137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graphicFrame>
        <p:nvGraphicFramePr>
          <p:cNvPr id="1026" name="Object 8">
            <a:extLst>
              <a:ext uri="{FF2B5EF4-FFF2-40B4-BE49-F238E27FC236}">
                <a16:creationId xmlns:a16="http://schemas.microsoft.com/office/drawing/2014/main" id="{A03F7EC7-EB67-7CC9-7211-70D354BF2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733800"/>
          <a:ext cx="13716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37700" imgH="14046200" progId="Equation.DSMT4">
                  <p:embed/>
                </p:oleObj>
              </mc:Choice>
              <mc:Fallback>
                <p:oleObj name="Equation" r:id="rId4" imgW="22237700" imgH="14046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13716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3">
            <a:extLst>
              <a:ext uri="{FF2B5EF4-FFF2-40B4-BE49-F238E27FC236}">
                <a16:creationId xmlns:a16="http://schemas.microsoft.com/office/drawing/2014/main" id="{DC0DCA1B-D657-68D1-E80C-C371A70CE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941888"/>
            <a:ext cx="3143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en-US" sz="1200" b="1"/>
              <a:t>E</a:t>
            </a:r>
            <a:r>
              <a:rPr lang="fr-CH" altLang="en-US" sz="1200" b="1" baseline="-20000"/>
              <a:t>i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9FF37ED-42DD-616B-4F96-56229723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76962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CH" altLang="en-US" sz="2000">
                <a:latin typeface="Calibri" panose="020F0502020204030204" pitchFamily="34" charset="0"/>
              </a:rPr>
              <a:t>The current flow in the cable sheath will create an axial electric field inside the sheath.</a:t>
            </a:r>
          </a:p>
          <a:p>
            <a:pPr eaLnBrk="1" hangingPunct="1"/>
            <a:r>
              <a:rPr lang="fr-CH" altLang="en-US" sz="2000">
                <a:latin typeface="Calibri" panose="020F0502020204030204" pitchFamily="34" charset="0"/>
              </a:rPr>
              <a:t>Due to the skin effect, the current distribution and the associated E-field distribution in the sheath cross section are not uniform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67E933-13EC-8C29-D03C-774715921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954338"/>
            <a:ext cx="935038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38922" name="Rectangle 2">
            <a:extLst>
              <a:ext uri="{FF2B5EF4-FFF2-40B4-BE49-F238E27FC236}">
                <a16:creationId xmlns:a16="http://schemas.microsoft.com/office/drawing/2014/main" id="{33522DAD-0C2A-CABD-21EB-49EDC42E2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Excitation of a Coaxial Line (cont</a:t>
            </a:r>
            <a:r>
              <a:rPr lang="en-US" altLang="fr-CH" sz="32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d)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4" grpId="0" build="p" bldLvl="2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>
            <a:extLst>
              <a:ext uri="{FF2B5EF4-FFF2-40B4-BE49-F238E27FC236}">
                <a16:creationId xmlns:a16="http://schemas.microsoft.com/office/drawing/2014/main" id="{4492519A-3E07-9CF9-DAEA-ADF7B8CDA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7696200" cy="4525962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internal voltage source 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V´</a:t>
            </a:r>
            <a:r>
              <a:rPr lang="en-US" altLang="en-US" i="1" baseline="-25000">
                <a:latin typeface="Calibri" panose="020F050202020403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arises from the external current 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i="1" baseline="-25000">
                <a:latin typeface="Calibri" panose="020F0502020204030204" pitchFamily="34" charset="0"/>
                <a:ea typeface="ＭＳ Ｐゴシック" panose="020B0600070205080204" pitchFamily="34" charset="-128"/>
              </a:rPr>
              <a:t>external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 acting on the conductive shield material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As such, it can be represented by a per-unit-length transfer impedance, Z´</a:t>
            </a:r>
            <a:r>
              <a:rPr lang="en-US" altLang="en-US" baseline="-25000">
                <a:latin typeface="Calibri" panose="020F0502020204030204" pitchFamily="34" charset="0"/>
                <a:ea typeface="ＭＳ Ｐゴシック" panose="020B0600070205080204" pitchFamily="34" charset="-128"/>
              </a:rPr>
              <a:t>t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439310" name="Group 14">
            <a:extLst>
              <a:ext uri="{FF2B5EF4-FFF2-40B4-BE49-F238E27FC236}">
                <a16:creationId xmlns:a16="http://schemas.microsoft.com/office/drawing/2014/main" id="{F9F6104E-01AA-C439-51B6-EBC79E8F4CC5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3284538"/>
            <a:ext cx="3657600" cy="2667000"/>
            <a:chOff x="1728" y="1728"/>
            <a:chExt cx="2304" cy="1680"/>
          </a:xfrm>
        </p:grpSpPr>
        <p:graphicFrame>
          <p:nvGraphicFramePr>
            <p:cNvPr id="40964" name="Object 6">
              <a:extLst>
                <a:ext uri="{FF2B5EF4-FFF2-40B4-BE49-F238E27FC236}">
                  <a16:creationId xmlns:a16="http://schemas.microsoft.com/office/drawing/2014/main" id="{4A31D4B0-3C8A-1079-E06B-A1AAC9FEEB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2448"/>
            <a:ext cx="2304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esigner Drawing" r:id="rId2" imgW="10071100" imgH="3797300" progId="Designer.Drawing.8">
                    <p:embed/>
                  </p:oleObj>
                </mc:Choice>
                <mc:Fallback>
                  <p:oleObj name="Designer Drawing" r:id="rId2" imgW="10071100" imgH="3797300" progId="Designer.Drawing.8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4536" r="-4347" b="-20151"/>
                        <a:stretch>
                          <a:fillRect/>
                        </a:stretch>
                      </p:blipFill>
                      <p:spPr bwMode="auto">
                        <a:xfrm>
                          <a:off x="1728" y="2448"/>
                          <a:ext cx="2304" cy="9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66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5" name="Object 12">
              <a:extLst>
                <a:ext uri="{FF2B5EF4-FFF2-40B4-BE49-F238E27FC236}">
                  <a16:creationId xmlns:a16="http://schemas.microsoft.com/office/drawing/2014/main" id="{C673573E-8491-4717-66CD-F2C93CCF7E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4" y="1728"/>
            <a:ext cx="1124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777200" imgH="5270500" progId="Equation.DSMT4">
                    <p:embed/>
                  </p:oleObj>
                </mc:Choice>
                <mc:Fallback>
                  <p:oleObj name="Equation" r:id="rId4" imgW="20777200" imgH="52705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728"/>
                          <a:ext cx="1124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66" name="Line 13">
              <a:extLst>
                <a:ext uri="{FF2B5EF4-FFF2-40B4-BE49-F238E27FC236}">
                  <a16:creationId xmlns:a16="http://schemas.microsoft.com/office/drawing/2014/main" id="{255C429A-06F5-4EF4-B3C2-E7F091A87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016"/>
              <a:ext cx="1104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91448A-48FB-2045-A9D3-73C12D9F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Excitation of a Coaxial Line (cont</a:t>
            </a:r>
            <a:r>
              <a:rPr lang="en-US" altLang="fr-CH" sz="32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d)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>
            <a:extLst>
              <a:ext uri="{FF2B5EF4-FFF2-40B4-BE49-F238E27FC236}">
                <a16:creationId xmlns:a16="http://schemas.microsoft.com/office/drawing/2014/main" id="{588152AB-B445-92E3-FABA-3D9800089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transfer impedance of a thin tubular shield has been developed by Schelkunoff:</a:t>
            </a:r>
          </a:p>
        </p:txBody>
      </p:sp>
      <p:graphicFrame>
        <p:nvGraphicFramePr>
          <p:cNvPr id="440324" name="Object 4">
            <a:extLst>
              <a:ext uri="{FF2B5EF4-FFF2-40B4-BE49-F238E27FC236}">
                <a16:creationId xmlns:a16="http://schemas.microsoft.com/office/drawing/2014/main" id="{8A0D22D3-D3DB-58FA-A84D-89236C438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2060575"/>
          <a:ext cx="2328862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2" imgW="8813800" imgH="6553200" progId="Designer.Drawing.8">
                  <p:embed/>
                </p:oleObj>
              </mc:Choice>
              <mc:Fallback>
                <p:oleObj name="Designer Drawing" r:id="rId2" imgW="8813800" imgH="6553200" progId="Designer.Drawing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060575"/>
                        <a:ext cx="2328862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5" name="Line 5">
            <a:extLst>
              <a:ext uri="{FF2B5EF4-FFF2-40B4-BE49-F238E27FC236}">
                <a16:creationId xmlns:a16="http://schemas.microsoft.com/office/drawing/2014/main" id="{6ACC399B-C541-344D-B579-6C262DA71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5038"/>
            <a:ext cx="1871663" cy="431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graphicFrame>
        <p:nvGraphicFramePr>
          <p:cNvPr id="440326" name="Object 6">
            <a:extLst>
              <a:ext uri="{FF2B5EF4-FFF2-40B4-BE49-F238E27FC236}">
                <a16:creationId xmlns:a16="http://schemas.microsoft.com/office/drawing/2014/main" id="{C5EAE0F6-2EC8-D688-B2AE-5BD13499DA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5700" y="2743200"/>
          <a:ext cx="48006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994000" imgH="9944100" progId="Equation.3">
                  <p:embed/>
                </p:oleObj>
              </mc:Choice>
              <mc:Fallback>
                <p:oleObj name="Equation" r:id="rId4" imgW="78994000" imgH="9944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743200"/>
                        <a:ext cx="48006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7" name="Object 7">
            <a:extLst>
              <a:ext uri="{FF2B5EF4-FFF2-40B4-BE49-F238E27FC236}">
                <a16:creationId xmlns:a16="http://schemas.microsoft.com/office/drawing/2014/main" id="{4941A851-EFBB-C207-81C2-58CA5FAC7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8850" y="3657600"/>
          <a:ext cx="58610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4208600" imgH="9944100" progId="Equation.3">
                  <p:embed/>
                </p:oleObj>
              </mc:Choice>
              <mc:Fallback>
                <p:oleObj name="Equation" r:id="rId6" imgW="94208600" imgH="9944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657600"/>
                        <a:ext cx="58610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8" name="Object 8">
            <a:extLst>
              <a:ext uri="{FF2B5EF4-FFF2-40B4-BE49-F238E27FC236}">
                <a16:creationId xmlns:a16="http://schemas.microsoft.com/office/drawing/2014/main" id="{F7FBB2F2-AF1C-CA9E-0FED-90F68079C0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419600"/>
          <a:ext cx="538956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601300" imgH="10236200" progId="Equation.DSMT4">
                  <p:embed/>
                </p:oleObj>
              </mc:Choice>
              <mc:Fallback>
                <p:oleObj name="Equation" r:id="rId8" imgW="86601300" imgH="10236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19600"/>
                        <a:ext cx="5389563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31" name="Group 11">
            <a:extLst>
              <a:ext uri="{FF2B5EF4-FFF2-40B4-BE49-F238E27FC236}">
                <a16:creationId xmlns:a16="http://schemas.microsoft.com/office/drawing/2014/main" id="{915E2F10-D46E-01F6-49C8-66C5A0BE6824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800600"/>
            <a:ext cx="3048000" cy="1539875"/>
            <a:chOff x="1776" y="3024"/>
            <a:chExt cx="1920" cy="970"/>
          </a:xfrm>
        </p:grpSpPr>
        <p:sp>
          <p:nvSpPr>
            <p:cNvPr id="41997" name="Text Box 9">
              <a:extLst>
                <a:ext uri="{FF2B5EF4-FFF2-40B4-BE49-F238E27FC236}">
                  <a16:creationId xmlns:a16="http://schemas.microsoft.com/office/drawing/2014/main" id="{F1CE9E7C-45E5-1914-173D-426EF19CD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360"/>
              <a:ext cx="1920" cy="63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Note the exponential decrease of the transfer impedance with shield thickness </a:t>
              </a:r>
              <a:r>
                <a:rPr lang="en-US" altLang="en-US" sz="1600">
                  <a:latin typeface="Symbol" pitchFamily="2" charset="2"/>
                </a:rPr>
                <a:t>Δ </a:t>
              </a:r>
              <a:r>
                <a:rPr lang="en-US" altLang="en-US" sz="1600"/>
                <a:t>at high frequencies</a:t>
              </a:r>
            </a:p>
          </p:txBody>
        </p:sp>
        <p:sp>
          <p:nvSpPr>
            <p:cNvPr id="41998" name="Line 10">
              <a:extLst>
                <a:ext uri="{FF2B5EF4-FFF2-40B4-BE49-F238E27FC236}">
                  <a16:creationId xmlns:a16="http://schemas.microsoft.com/office/drawing/2014/main" id="{9E2799CA-BBE2-0768-94E4-6E0C9CFA1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3024"/>
              <a:ext cx="384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40335" name="Group 15">
            <a:extLst>
              <a:ext uri="{FF2B5EF4-FFF2-40B4-BE49-F238E27FC236}">
                <a16:creationId xmlns:a16="http://schemas.microsoft.com/office/drawing/2014/main" id="{D8718152-69A7-15C3-60DC-6A07A80326E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657600"/>
            <a:ext cx="1524000" cy="1905000"/>
            <a:chOff x="528" y="2304"/>
            <a:chExt cx="960" cy="1200"/>
          </a:xfrm>
        </p:grpSpPr>
        <p:sp>
          <p:nvSpPr>
            <p:cNvPr id="41994" name="Text Box 12">
              <a:extLst>
                <a:ext uri="{FF2B5EF4-FFF2-40B4-BE49-F238E27FC236}">
                  <a16:creationId xmlns:a16="http://schemas.microsoft.com/office/drawing/2014/main" id="{389E2260-340A-B167-C1E1-49A9DE970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024"/>
              <a:ext cx="960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Equals R</a:t>
              </a:r>
              <a:r>
                <a:rPr lang="en-US" altLang="en-US" sz="1600" baseline="-25000"/>
                <a:t>o</a:t>
              </a:r>
              <a:r>
                <a:rPr lang="en-US" altLang="en-US" sz="1600"/>
                <a:t>, the DC resistance of the shield</a:t>
              </a:r>
            </a:p>
          </p:txBody>
        </p:sp>
        <p:sp>
          <p:nvSpPr>
            <p:cNvPr id="41995" name="Oval 13">
              <a:extLst>
                <a:ext uri="{FF2B5EF4-FFF2-40B4-BE49-F238E27FC236}">
                  <a16:creationId xmlns:a16="http://schemas.microsoft.com/office/drawing/2014/main" id="{FF6C60AB-9B1E-983C-AAA3-6E1E6E4C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4"/>
              <a:ext cx="576" cy="480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996" name="Line 14">
              <a:extLst>
                <a:ext uri="{FF2B5EF4-FFF2-40B4-BE49-F238E27FC236}">
                  <a16:creationId xmlns:a16="http://schemas.microsoft.com/office/drawing/2014/main" id="{7828179C-D926-E51B-7E2C-F23FA9399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784"/>
              <a:ext cx="48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52E270B9-5090-F912-B6BB-984E23EBB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 Transfer Impedance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3">
            <a:extLst>
              <a:ext uri="{FF2B5EF4-FFF2-40B4-BE49-F238E27FC236}">
                <a16:creationId xmlns:a16="http://schemas.microsoft.com/office/drawing/2014/main" id="{D639B816-4E58-446E-549D-898589095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Plot of the calculated Z´</a:t>
            </a:r>
            <a:r>
              <a:rPr lang="en-US" altLang="en-US" baseline="-25000">
                <a:latin typeface="Calibri" panose="020F0502020204030204" pitchFamily="34" charset="0"/>
                <a:ea typeface="ＭＳ Ｐゴシック" panose="020B0600070205080204" pitchFamily="34" charset="-128"/>
              </a:rPr>
              <a:t>t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At DC, the transfer impedance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is just the tube resistance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At higher frequencies, it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decreases, due to the skin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effect.</a:t>
            </a:r>
          </a:p>
        </p:txBody>
      </p:sp>
      <p:pic>
        <p:nvPicPr>
          <p:cNvPr id="446476" name="Picture 12" descr="Monday, February 03, 2003 (9)">
            <a:extLst>
              <a:ext uri="{FF2B5EF4-FFF2-40B4-BE49-F238E27FC236}">
                <a16:creationId xmlns:a16="http://schemas.microsoft.com/office/drawing/2014/main" id="{FC487140-73B5-1D1D-76A3-5D9026F3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4488" y="1439863"/>
            <a:ext cx="3048000" cy="4038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46477" name="Line 13">
            <a:extLst>
              <a:ext uri="{FF2B5EF4-FFF2-40B4-BE49-F238E27FC236}">
                <a16:creationId xmlns:a16="http://schemas.microsoft.com/office/drawing/2014/main" id="{32F60589-4FB9-3888-192C-C8BACF094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636838"/>
            <a:ext cx="1747837" cy="3349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446478" name="Line 14">
            <a:extLst>
              <a:ext uri="{FF2B5EF4-FFF2-40B4-BE49-F238E27FC236}">
                <a16:creationId xmlns:a16="http://schemas.microsoft.com/office/drawing/2014/main" id="{1701118F-98CA-D11E-1013-48C4752AE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3789363"/>
            <a:ext cx="5411787" cy="4016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grpSp>
        <p:nvGrpSpPr>
          <p:cNvPr id="446483" name="Group 19">
            <a:extLst>
              <a:ext uri="{FF2B5EF4-FFF2-40B4-BE49-F238E27FC236}">
                <a16:creationId xmlns:a16="http://schemas.microsoft.com/office/drawing/2014/main" id="{74884F30-4C43-957A-3BF8-1218D529F6E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819400"/>
            <a:ext cx="4038600" cy="457200"/>
            <a:chOff x="1776" y="1776"/>
            <a:chExt cx="2544" cy="288"/>
          </a:xfrm>
        </p:grpSpPr>
        <p:sp>
          <p:nvSpPr>
            <p:cNvPr id="43020" name="Oval 15">
              <a:extLst>
                <a:ext uri="{FF2B5EF4-FFF2-40B4-BE49-F238E27FC236}">
                  <a16:creationId xmlns:a16="http://schemas.microsoft.com/office/drawing/2014/main" id="{550E941F-E105-AB29-387F-D01840F72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576" cy="288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3021" name="Text Box 16">
              <a:extLst>
                <a:ext uri="{FF2B5EF4-FFF2-40B4-BE49-F238E27FC236}">
                  <a16:creationId xmlns:a16="http://schemas.microsoft.com/office/drawing/2014/main" id="{99EC1357-C47E-B7B9-417E-01A676B16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824"/>
              <a:ext cx="1056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Magnitude</a:t>
              </a:r>
            </a:p>
          </p:txBody>
        </p:sp>
        <p:sp>
          <p:nvSpPr>
            <p:cNvPr id="43022" name="Line 18">
              <a:extLst>
                <a:ext uri="{FF2B5EF4-FFF2-40B4-BE49-F238E27FC236}">
                  <a16:creationId xmlns:a16="http://schemas.microsoft.com/office/drawing/2014/main" id="{449199BF-0E3B-0DE6-00DF-D5F85EA1F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872"/>
              <a:ext cx="912" cy="4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46486" name="Group 22">
            <a:extLst>
              <a:ext uri="{FF2B5EF4-FFF2-40B4-BE49-F238E27FC236}">
                <a16:creationId xmlns:a16="http://schemas.microsoft.com/office/drawing/2014/main" id="{B1F66A79-7F06-B1B1-E5E9-03D39F1BED38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3994150"/>
            <a:ext cx="4191000" cy="914400"/>
            <a:chOff x="1824" y="2688"/>
            <a:chExt cx="2640" cy="576"/>
          </a:xfrm>
        </p:grpSpPr>
        <p:sp>
          <p:nvSpPr>
            <p:cNvPr id="43017" name="Text Box 17">
              <a:extLst>
                <a:ext uri="{FF2B5EF4-FFF2-40B4-BE49-F238E27FC236}">
                  <a16:creationId xmlns:a16="http://schemas.microsoft.com/office/drawing/2014/main" id="{B5D89C88-1776-8E3E-C5D2-2EAF9BCD7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688"/>
              <a:ext cx="1056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Phase</a:t>
              </a:r>
            </a:p>
          </p:txBody>
        </p:sp>
        <p:sp>
          <p:nvSpPr>
            <p:cNvPr id="43018" name="Oval 20">
              <a:extLst>
                <a:ext uri="{FF2B5EF4-FFF2-40B4-BE49-F238E27FC236}">
                  <a16:creationId xmlns:a16="http://schemas.microsoft.com/office/drawing/2014/main" id="{6CFB1B45-C5D9-8D13-30F1-0A59F9B8B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76"/>
              <a:ext cx="384" cy="288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3019" name="Line 21">
              <a:extLst>
                <a:ext uri="{FF2B5EF4-FFF2-40B4-BE49-F238E27FC236}">
                  <a16:creationId xmlns:a16="http://schemas.microsoft.com/office/drawing/2014/main" id="{6AA2B193-3AFA-A773-E137-772BE92D3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784"/>
              <a:ext cx="12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43015" name="Title 1">
            <a:extLst>
              <a:ext uri="{FF2B5EF4-FFF2-40B4-BE49-F238E27FC236}">
                <a16:creationId xmlns:a16="http://schemas.microsoft.com/office/drawing/2014/main" id="{01BEB6C0-7D57-9A20-64E0-5206D9741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72DDF6F-4541-D164-C1E3-46DC7677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Illustration of the Transfer Impedance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>
            <a:extLst>
              <a:ext uri="{FF2B5EF4-FFF2-40B4-BE49-F238E27FC236}">
                <a16:creationId xmlns:a16="http://schemas.microsoft.com/office/drawing/2014/main" id="{18A90D49-9046-133A-A593-64642DC45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7696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The internal line is thus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represented by a transmission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line with a distributed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voltage source excitation</a:t>
            </a:r>
          </a:p>
          <a:p>
            <a:pPr eaLnBrk="1" hangingPunct="1">
              <a:defRPr/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The response of the internal line can be computed by integrating over the source distribution: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/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1800" i="1" dirty="0">
                <a:cs typeface="+mn-cs"/>
              </a:rPr>
              <a:t>            </a:t>
            </a:r>
            <a:endParaRPr lang="en-US" sz="2000" baseline="-25000" dirty="0">
              <a:cs typeface="+mn-cs"/>
            </a:endParaRPr>
          </a:p>
        </p:txBody>
      </p:sp>
      <p:graphicFrame>
        <p:nvGraphicFramePr>
          <p:cNvPr id="44034" name="Object 4">
            <a:extLst>
              <a:ext uri="{FF2B5EF4-FFF2-40B4-BE49-F238E27FC236}">
                <a16:creationId xmlns:a16="http://schemas.microsoft.com/office/drawing/2014/main" id="{5AAEDC9F-7A90-6CED-B011-677B9C1805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1219200"/>
          <a:ext cx="36576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2" imgW="10668000" imgH="5562600" progId="Designer.Drawing.8">
                  <p:embed/>
                </p:oleObj>
              </mc:Choice>
              <mc:Fallback>
                <p:oleObj name="Designer Drawing" r:id="rId2" imgW="10668000" imgH="5562600" progId="Designer.Drawing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142" r="-2811" b="-2563"/>
                      <a:stretch>
                        <a:fillRect/>
                      </a:stretch>
                    </p:blipFill>
                    <p:spPr bwMode="auto">
                      <a:xfrm>
                        <a:off x="4953000" y="1219200"/>
                        <a:ext cx="3657600" cy="186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1352" name="Group 8">
            <a:extLst>
              <a:ext uri="{FF2B5EF4-FFF2-40B4-BE49-F238E27FC236}">
                <a16:creationId xmlns:a16="http://schemas.microsoft.com/office/drawing/2014/main" id="{C3C53066-FE45-3613-F0AE-328DEBFA9F9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286000"/>
            <a:ext cx="6102350" cy="2222500"/>
            <a:chOff x="1296" y="1440"/>
            <a:chExt cx="3840" cy="1152"/>
          </a:xfrm>
        </p:grpSpPr>
        <p:sp>
          <p:nvSpPr>
            <p:cNvPr id="44042" name="Line 6">
              <a:extLst>
                <a:ext uri="{FF2B5EF4-FFF2-40B4-BE49-F238E27FC236}">
                  <a16:creationId xmlns:a16="http://schemas.microsoft.com/office/drawing/2014/main" id="{6D2B5CDC-6B49-DD97-2C66-E4F9A8D42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44043" name="Line 7">
              <a:extLst>
                <a:ext uri="{FF2B5EF4-FFF2-40B4-BE49-F238E27FC236}">
                  <a16:creationId xmlns:a16="http://schemas.microsoft.com/office/drawing/2014/main" id="{2C86B474-5C60-B328-3DBF-5B962CF69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536"/>
              <a:ext cx="3744" cy="105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441354" name="Line 10">
            <a:extLst>
              <a:ext uri="{FF2B5EF4-FFF2-40B4-BE49-F238E27FC236}">
                <a16:creationId xmlns:a16="http://schemas.microsoft.com/office/drawing/2014/main" id="{3FD0186C-9BFA-3B72-2FB1-B91F672CB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5084763"/>
            <a:ext cx="358775" cy="5746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graphicFrame>
        <p:nvGraphicFramePr>
          <p:cNvPr id="14" name="Object 64">
            <a:extLst>
              <a:ext uri="{FF2B5EF4-FFF2-40B4-BE49-F238E27FC236}">
                <a16:creationId xmlns:a16="http://schemas.microsoft.com/office/drawing/2014/main" id="{4CBFA8F1-D4AD-AFFF-2A91-5164C9AA9B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5661025"/>
          <a:ext cx="12446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254000" progId="Equation.3">
                  <p:embed/>
                </p:oleObj>
              </mc:Choice>
              <mc:Fallback>
                <p:oleObj name="Equation" r:id="rId4" imgW="1104900" imgH="2540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661025"/>
                        <a:ext cx="12446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5">
            <a:extLst>
              <a:ext uri="{FF2B5EF4-FFF2-40B4-BE49-F238E27FC236}">
                <a16:creationId xmlns:a16="http://schemas.microsoft.com/office/drawing/2014/main" id="{7FC30D01-7A21-924C-D9F2-9E5B99575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875" y="4522788"/>
          <a:ext cx="46418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35300" imgH="482600" progId="Equation.DSMT4">
                  <p:embed/>
                </p:oleObj>
              </mc:Choice>
              <mc:Fallback>
                <p:oleObj name="Equation" r:id="rId6" imgW="3035300" imgH="4826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4522788"/>
                        <a:ext cx="46418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C6CC9CA-D9E8-8841-242F-34DC3E952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365625"/>
            <a:ext cx="1223962" cy="6461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See Chapter III on Field-to-Line Coupling.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0A764AA-7664-7A21-4DE3-03ACA7ED730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27763" y="4724400"/>
            <a:ext cx="720725" cy="144463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9412618E-358A-F865-94D1-D24E33482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Solution for the Internal Responses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7791606E-AEE4-F4A7-D2F1-A24D58F15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As frequencies of operation become higher, we observe that the model for 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Z´</a:t>
            </a:r>
            <a:r>
              <a:rPr lang="en-US" altLang="en-US" i="1" baseline="-25000">
                <a:latin typeface="Calibri" panose="020F0502020204030204" pitchFamily="34" charset="0"/>
                <a:ea typeface="ＭＳ Ｐゴシック" panose="020B0600070205080204" pitchFamily="34" charset="-128"/>
              </a:rPr>
              <a:t>t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is inadequate for some shielded cables</a:t>
            </a:r>
          </a:p>
        </p:txBody>
      </p:sp>
      <p:pic>
        <p:nvPicPr>
          <p:cNvPr id="442372" name="Picture 4" descr="Monday, February 03, 2003 (5)">
            <a:extLst>
              <a:ext uri="{FF2B5EF4-FFF2-40B4-BE49-F238E27FC236}">
                <a16:creationId xmlns:a16="http://schemas.microsoft.com/office/drawing/2014/main" id="{C3C3F22E-70B5-BF77-4C3C-778484E5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14600"/>
            <a:ext cx="4419600" cy="25034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42373" name="Text Box 5">
            <a:extLst>
              <a:ext uri="{FF2B5EF4-FFF2-40B4-BE49-F238E27FC236}">
                <a16:creationId xmlns:a16="http://schemas.microsoft.com/office/drawing/2014/main" id="{6391FD7A-23CC-69F8-0ACA-ED075F27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10200"/>
            <a:ext cx="2133600" cy="7620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Higher frequency response appears to be growing as </a:t>
            </a:r>
            <a:r>
              <a:rPr lang="en-US" altLang="en-US" sz="1600">
                <a:latin typeface="Symbol" pitchFamily="2" charset="2"/>
              </a:rPr>
              <a:t>ω</a:t>
            </a:r>
          </a:p>
        </p:txBody>
      </p:sp>
      <p:sp>
        <p:nvSpPr>
          <p:cNvPr id="442374" name="Line 6">
            <a:extLst>
              <a:ext uri="{FF2B5EF4-FFF2-40B4-BE49-F238E27FC236}">
                <a16:creationId xmlns:a16="http://schemas.microsoft.com/office/drawing/2014/main" id="{8297C08D-25BF-2A9C-230A-96C9C816E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886200"/>
            <a:ext cx="1600200" cy="1524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442375" name="Text Box 7">
            <a:extLst>
              <a:ext uri="{FF2B5EF4-FFF2-40B4-BE49-F238E27FC236}">
                <a16:creationId xmlns:a16="http://schemas.microsoft.com/office/drawing/2014/main" id="{51E7FB49-C1F0-7679-43B6-23B3C587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53000"/>
            <a:ext cx="3170238" cy="10064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This is due to an additional contribution to the transfer impedance that occurs in </a:t>
            </a:r>
            <a:r>
              <a:rPr lang="en-US" altLang="en-US" sz="1600" u="sng"/>
              <a:t>braided </a:t>
            </a:r>
            <a:r>
              <a:rPr lang="en-US" altLang="en-US" sz="1600"/>
              <a:t>shields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ABBFBB-5928-AFA9-1D5C-7ADB1FA8A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Problems with the Transfer Impedance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3" grpId="0" animBg="1"/>
      <p:bldP spid="44237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>
            <a:extLst>
              <a:ext uri="{FF2B5EF4-FFF2-40B4-BE49-F238E27FC236}">
                <a16:creationId xmlns:a16="http://schemas.microsoft.com/office/drawing/2014/main" id="{A77615C4-A1E9-D297-BD93-C97FBE14C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The braid is not really a</a:t>
            </a:r>
            <a:b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 homogeneous shield</a:t>
            </a: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It has small openings</a:t>
            </a: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The external B-field is</a:t>
            </a:r>
            <a:b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able to penetrate inside</a:t>
            </a:r>
            <a:b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and the flux introduces an additional</a:t>
            </a:r>
            <a:b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component to the transfer impedance</a:t>
            </a:r>
          </a:p>
        </p:txBody>
      </p:sp>
      <p:pic>
        <p:nvPicPr>
          <p:cNvPr id="443400" name="Picture 8" descr="Monday, February 03, 2003 (8)">
            <a:extLst>
              <a:ext uri="{FF2B5EF4-FFF2-40B4-BE49-F238E27FC236}">
                <a16:creationId xmlns:a16="http://schemas.microsoft.com/office/drawing/2014/main" id="{705028CA-4A73-0F3B-3003-2EDF0B28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90638"/>
            <a:ext cx="4267200" cy="16367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443405" name="Group 13">
            <a:extLst>
              <a:ext uri="{FF2B5EF4-FFF2-40B4-BE49-F238E27FC236}">
                <a16:creationId xmlns:a16="http://schemas.microsoft.com/office/drawing/2014/main" id="{84548BD3-766F-3F90-FFA2-8EF680F767DA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357438"/>
            <a:ext cx="2311400" cy="2151062"/>
            <a:chOff x="3840" y="1392"/>
            <a:chExt cx="1456" cy="1355"/>
          </a:xfrm>
        </p:grpSpPr>
        <p:pic>
          <p:nvPicPr>
            <p:cNvPr id="443402" name="Picture 10" descr="Monday, February 03, 2003 (6)">
              <a:extLst>
                <a:ext uri="{FF2B5EF4-FFF2-40B4-BE49-F238E27FC236}">
                  <a16:creationId xmlns:a16="http://schemas.microsoft.com/office/drawing/2014/main" id="{6D124CF9-9FA0-403D-D510-7FEAFAB17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17172" t="20929" r="18884" b="16571"/>
            <a:stretch>
              <a:fillRect/>
            </a:stretch>
          </p:blipFill>
          <p:spPr bwMode="auto">
            <a:xfrm>
              <a:off x="3840" y="1872"/>
              <a:ext cx="1456" cy="8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6090" name="AutoShape 11">
              <a:extLst>
                <a:ext uri="{FF2B5EF4-FFF2-40B4-BE49-F238E27FC236}">
                  <a16:creationId xmlns:a16="http://schemas.microsoft.com/office/drawing/2014/main" id="{A1471CC9-366B-E878-1A1A-450E212CD4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1517">
              <a:off x="3960" y="1512"/>
              <a:ext cx="528" cy="288"/>
            </a:xfrm>
            <a:prstGeom prst="rightArrow">
              <a:avLst>
                <a:gd name="adj1" fmla="val 50000"/>
                <a:gd name="adj2" fmla="val 45833"/>
              </a:avLst>
            </a:prstGeom>
            <a:solidFill>
              <a:srgbClr val="FF00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43404" name="Line 12">
            <a:extLst>
              <a:ext uri="{FF2B5EF4-FFF2-40B4-BE49-F238E27FC236}">
                <a16:creationId xmlns:a16="http://schemas.microsoft.com/office/drawing/2014/main" id="{4E972D57-543A-B44C-2780-9109F84277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5513" y="2781300"/>
            <a:ext cx="762000" cy="1447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443406" name="Text Box 14">
            <a:extLst>
              <a:ext uri="{FF2B5EF4-FFF2-40B4-BE49-F238E27FC236}">
                <a16:creationId xmlns:a16="http://schemas.microsoft.com/office/drawing/2014/main" id="{14D156D6-EB05-4448-044A-E0112F360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00600"/>
            <a:ext cx="403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1800"/>
              <a:t> </a:t>
            </a:r>
            <a:r>
              <a:rPr lang="en-US" altLang="en-US" sz="1600"/>
              <a:t>Thus, at high frequencies, the transfer</a:t>
            </a:r>
            <a:br>
              <a:rPr lang="en-US" altLang="en-US" sz="1600"/>
            </a:br>
            <a:r>
              <a:rPr lang="en-US" altLang="en-US" sz="1600"/>
              <a:t>   impedance for braided cables can be</a:t>
            </a:r>
            <a:br>
              <a:rPr lang="en-US" altLang="en-US" sz="1600"/>
            </a:br>
            <a:r>
              <a:rPr lang="en-US" altLang="en-US" sz="1600"/>
              <a:t>   written as</a:t>
            </a:r>
          </a:p>
        </p:txBody>
      </p:sp>
      <p:graphicFrame>
        <p:nvGraphicFramePr>
          <p:cNvPr id="443407" name="Object 15">
            <a:extLst>
              <a:ext uri="{FF2B5EF4-FFF2-40B4-BE49-F238E27FC236}">
                <a16:creationId xmlns:a16="http://schemas.microsoft.com/office/drawing/2014/main" id="{F695C643-49B8-5481-BEB6-256A17D724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638800"/>
          <a:ext cx="313213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317400" imgH="10236200" progId="Equation.DSMT4">
                  <p:embed/>
                </p:oleObj>
              </mc:Choice>
              <mc:Fallback>
                <p:oleObj name="Equation" r:id="rId4" imgW="50317400" imgH="10236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638800"/>
                        <a:ext cx="313213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F1AC2A6-1A20-3127-9155-4BE3122C5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65625"/>
            <a:ext cx="2362200" cy="1549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Rectangle 2">
            <a:extLst>
              <a:ext uri="{FF2B5EF4-FFF2-40B4-BE49-F238E27FC236}">
                <a16:creationId xmlns:a16="http://schemas.microsoft.com/office/drawing/2014/main" id="{EB3B9A79-48BC-609F-004B-B7CE853A3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Problems with the Transfer Impedance (cont</a:t>
            </a:r>
            <a:r>
              <a:rPr lang="en-US" altLang="fr-CH" sz="32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d)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bldLvl="2"/>
      <p:bldP spid="4434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57EE5877-22B4-B1F1-C36B-D230A0060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7696200" cy="4525962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Various models for computing </a:t>
            </a:r>
            <a:r>
              <a:rPr lang="en-US" altLang="en-US" sz="2000" i="1">
                <a:latin typeface="Calibri" panose="020F0502020204030204" pitchFamily="34" charset="0"/>
                <a:ea typeface="ＭＳ Ｐゴシック" panose="020B0600070205080204" pitchFamily="34" charset="-128"/>
              </a:rPr>
              <a:t>Z’</a:t>
            </a:r>
            <a:r>
              <a:rPr lang="en-US" altLang="en-US" sz="2000" i="1" baseline="-25000">
                <a:latin typeface="Calibri" panose="020F050202020403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000" i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are available</a:t>
            </a: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An alternate (and more accurate) approach is to </a:t>
            </a:r>
            <a:r>
              <a:rPr lang="en-US" altLang="en-US" sz="2000" i="1">
                <a:latin typeface="Calibri" panose="020F0502020204030204" pitchFamily="34" charset="0"/>
                <a:ea typeface="ＭＳ Ｐゴシック" panose="020B0600070205080204" pitchFamily="34" charset="-128"/>
              </a:rPr>
              <a:t>measure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 this cable parameter</a:t>
            </a:r>
          </a:p>
        </p:txBody>
      </p:sp>
      <p:pic>
        <p:nvPicPr>
          <p:cNvPr id="444420" name="Picture 4">
            <a:extLst>
              <a:ext uri="{FF2B5EF4-FFF2-40B4-BE49-F238E27FC236}">
                <a16:creationId xmlns:a16="http://schemas.microsoft.com/office/drawing/2014/main" id="{D4050C0A-B40C-D8C2-84B1-227F0062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00" y="3319463"/>
            <a:ext cx="3400425" cy="294322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7107" name="Text Box 5">
            <a:extLst>
              <a:ext uri="{FF2B5EF4-FFF2-40B4-BE49-F238E27FC236}">
                <a16:creationId xmlns:a16="http://schemas.microsoft.com/office/drawing/2014/main" id="{C6B61D2C-96DF-6599-FF21-EEBD56B10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6858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alibri" panose="020F0502020204030204" pitchFamily="34" charset="0"/>
              </a:rPr>
              <a:t>Measured  surface  transfer  impedance  of  1-1/4</a:t>
            </a:r>
            <a:r>
              <a:rPr lang="ja-JP" altLang="en-US" sz="1600">
                <a:solidFill>
                  <a:schemeClr val="tx2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1600">
                <a:solidFill>
                  <a:schemeClr val="tx2"/>
                </a:solidFill>
                <a:latin typeface="Calibri" panose="020F0502020204030204" pitchFamily="34" charset="0"/>
              </a:rPr>
              <a:t>  diameter</a:t>
            </a:r>
            <a:br>
              <a:rPr lang="en-US" altLang="ja-JP" sz="160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altLang="ja-JP" sz="1600">
                <a:solidFill>
                  <a:schemeClr val="tx2"/>
                </a:solidFill>
                <a:latin typeface="Calibri" panose="020F0502020204030204" pitchFamily="34" charset="0"/>
              </a:rPr>
              <a:t>copper pipe  with  a  single  hole</a:t>
            </a:r>
            <a:endParaRPr lang="en-US" altLang="en-US" sz="16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E246D76-5E84-4C1B-3569-5F34DEFA4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Determination of the Transfer Impedance</a:t>
            </a:r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>
            <a:extLst>
              <a:ext uri="{FF2B5EF4-FFF2-40B4-BE49-F238E27FC236}">
                <a16:creationId xmlns:a16="http://schemas.microsoft.com/office/drawing/2014/main" id="{28BBB217-975D-3AA8-F8F0-E1F5B9DB4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For a number of years, the shielding model for braided cables still did not agree well with measurements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Calibri" panose="020F0502020204030204" pitchFamily="34" charset="0"/>
                <a:ea typeface="ＭＳ Ｐゴシック" panose="020B0600070205080204" pitchFamily="34" charset="-128"/>
              </a:rPr>
              <a:t>Excitation was provided by only 1 field component – the H-field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Calibri" panose="020F0502020204030204" pitchFamily="34" charset="0"/>
                <a:ea typeface="ＭＳ Ｐゴシック" panose="020B0600070205080204" pitchFamily="34" charset="-128"/>
              </a:rPr>
              <a:t>What was missing was the </a:t>
            </a:r>
            <a:r>
              <a:rPr lang="en-US" altLang="en-US" sz="1800" i="1">
                <a:latin typeface="Calibri" panose="020F0502020204030204" pitchFamily="34" charset="0"/>
                <a:ea typeface="ＭＳ Ｐゴシック" panose="020B0600070205080204" pitchFamily="34" charset="-128"/>
              </a:rPr>
              <a:t>dual current </a:t>
            </a:r>
            <a:r>
              <a:rPr lang="en-US" altLang="en-US" sz="1800">
                <a:latin typeface="Calibri" panose="020F0502020204030204" pitchFamily="34" charset="0"/>
                <a:ea typeface="ＭＳ Ｐゴシック" panose="020B0600070205080204" pitchFamily="34" charset="-128"/>
              </a:rPr>
              <a:t>source excitation – from the external the E-field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>
                <a:latin typeface="Calibri" panose="020F0502020204030204" pitchFamily="34" charset="0"/>
                <a:ea typeface="ＭＳ Ｐゴシック" panose="020B0600070205080204" pitchFamily="34" charset="-128"/>
              </a:rPr>
              <a:t>This source is not included in the classical formulation of Schelkunoff, but it is present if the shield has holes in it.</a:t>
            </a:r>
          </a:p>
        </p:txBody>
      </p:sp>
      <p:graphicFrame>
        <p:nvGraphicFramePr>
          <p:cNvPr id="447492" name="Object 4">
            <a:extLst>
              <a:ext uri="{FF2B5EF4-FFF2-40B4-BE49-F238E27FC236}">
                <a16:creationId xmlns:a16="http://schemas.microsoft.com/office/drawing/2014/main" id="{B5FE9ED8-E59C-4F82-93FA-E68BD9E2CA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3175000"/>
          <a:ext cx="36576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2" imgW="10668000" imgH="5562600" progId="Designer.Drawing.8">
                  <p:embed/>
                </p:oleObj>
              </mc:Choice>
              <mc:Fallback>
                <p:oleObj name="Designer Drawing" r:id="rId2" imgW="10668000" imgH="5562600" progId="Designer.Drawing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142" r="-2811" b="-2563"/>
                      <a:stretch>
                        <a:fillRect/>
                      </a:stretch>
                    </p:blipFill>
                    <p:spPr bwMode="auto">
                      <a:xfrm>
                        <a:off x="2771775" y="3175000"/>
                        <a:ext cx="3657600" cy="186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7506" name="Group 18">
            <a:extLst>
              <a:ext uri="{FF2B5EF4-FFF2-40B4-BE49-F238E27FC236}">
                <a16:creationId xmlns:a16="http://schemas.microsoft.com/office/drawing/2014/main" id="{3E5481E7-ABF0-E58A-514B-C625724742A2}"/>
              </a:ext>
            </a:extLst>
          </p:cNvPr>
          <p:cNvGrpSpPr>
            <a:grpSpLocks/>
          </p:cNvGrpSpPr>
          <p:nvPr/>
        </p:nvGrpSpPr>
        <p:grpSpPr bwMode="auto">
          <a:xfrm>
            <a:off x="3990975" y="4067175"/>
            <a:ext cx="1311275" cy="666750"/>
            <a:chOff x="2418" y="2610"/>
            <a:chExt cx="826" cy="420"/>
          </a:xfrm>
        </p:grpSpPr>
        <p:sp>
          <p:nvSpPr>
            <p:cNvPr id="48134" name="Line 5">
              <a:extLst>
                <a:ext uri="{FF2B5EF4-FFF2-40B4-BE49-F238E27FC236}">
                  <a16:creationId xmlns:a16="http://schemas.microsoft.com/office/drawing/2014/main" id="{96B7BB65-4CC3-E8CC-C8D0-8E6925995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" y="2610"/>
              <a:ext cx="0" cy="4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48135" name="Oval 6">
              <a:extLst>
                <a:ext uri="{FF2B5EF4-FFF2-40B4-BE49-F238E27FC236}">
                  <a16:creationId xmlns:a16="http://schemas.microsoft.com/office/drawing/2014/main" id="{949CBB2B-1FC6-E0E8-0389-FFECDACA4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54"/>
              <a:ext cx="112" cy="1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48136" name="Group 10">
              <a:extLst>
                <a:ext uri="{FF2B5EF4-FFF2-40B4-BE49-F238E27FC236}">
                  <a16:creationId xmlns:a16="http://schemas.microsoft.com/office/drawing/2014/main" id="{2ADAA67F-3088-87F8-B841-B374DFFCC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4" y="2610"/>
              <a:ext cx="112" cy="420"/>
              <a:chOff x="2886" y="2706"/>
              <a:chExt cx="112" cy="420"/>
            </a:xfrm>
          </p:grpSpPr>
          <p:sp>
            <p:nvSpPr>
              <p:cNvPr id="48144" name="Line 8">
                <a:extLst>
                  <a:ext uri="{FF2B5EF4-FFF2-40B4-BE49-F238E27FC236}">
                    <a16:creationId xmlns:a16="http://schemas.microsoft.com/office/drawing/2014/main" id="{06FFF5A3-0346-0D81-2F0F-BB1C1A9A5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2706"/>
                <a:ext cx="0" cy="4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8145" name="Oval 9">
                <a:extLst>
                  <a:ext uri="{FF2B5EF4-FFF2-40B4-BE49-F238E27FC236}">
                    <a16:creationId xmlns:a16="http://schemas.microsoft.com/office/drawing/2014/main" id="{2A86DF47-F806-1999-7EBE-C8A09DEEE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838"/>
                <a:ext cx="112" cy="1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tIns="0" bIns="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8137" name="Group 11">
              <a:extLst>
                <a:ext uri="{FF2B5EF4-FFF2-40B4-BE49-F238E27FC236}">
                  <a16:creationId xmlns:a16="http://schemas.microsoft.com/office/drawing/2014/main" id="{5B526B49-B080-A0A1-2FBE-FC9DE6561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8" y="2610"/>
              <a:ext cx="112" cy="420"/>
              <a:chOff x="2886" y="2706"/>
              <a:chExt cx="112" cy="420"/>
            </a:xfrm>
          </p:grpSpPr>
          <p:sp>
            <p:nvSpPr>
              <p:cNvPr id="48142" name="Line 12">
                <a:extLst>
                  <a:ext uri="{FF2B5EF4-FFF2-40B4-BE49-F238E27FC236}">
                    <a16:creationId xmlns:a16="http://schemas.microsoft.com/office/drawing/2014/main" id="{AC5395F8-AA19-ED48-90D6-B7C6651FE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2706"/>
                <a:ext cx="0" cy="4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8143" name="Oval 13">
                <a:extLst>
                  <a:ext uri="{FF2B5EF4-FFF2-40B4-BE49-F238E27FC236}">
                    <a16:creationId xmlns:a16="http://schemas.microsoft.com/office/drawing/2014/main" id="{85EB2195-6705-06C5-2B5B-B678FE7F4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838"/>
                <a:ext cx="112" cy="1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tIns="0" bIns="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48138" name="Group 14">
              <a:extLst>
                <a:ext uri="{FF2B5EF4-FFF2-40B4-BE49-F238E27FC236}">
                  <a16:creationId xmlns:a16="http://schemas.microsoft.com/office/drawing/2014/main" id="{C78C266B-0896-AFB3-EAAB-E844686B2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2" y="2610"/>
              <a:ext cx="112" cy="420"/>
              <a:chOff x="2886" y="2706"/>
              <a:chExt cx="112" cy="420"/>
            </a:xfrm>
          </p:grpSpPr>
          <p:sp>
            <p:nvSpPr>
              <p:cNvPr id="48140" name="Line 15">
                <a:extLst>
                  <a:ext uri="{FF2B5EF4-FFF2-40B4-BE49-F238E27FC236}">
                    <a16:creationId xmlns:a16="http://schemas.microsoft.com/office/drawing/2014/main" id="{57EB334D-BC2F-C8BC-C1D4-284A10AC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2706"/>
                <a:ext cx="0" cy="4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8141" name="Oval 16">
                <a:extLst>
                  <a:ext uri="{FF2B5EF4-FFF2-40B4-BE49-F238E27FC236}">
                    <a16:creationId xmlns:a16="http://schemas.microsoft.com/office/drawing/2014/main" id="{0E68B817-481D-49D5-5124-C46D6CC4F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838"/>
                <a:ext cx="112" cy="1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tIns="0" bIns="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8139" name="Text Box 17">
              <a:extLst>
                <a:ext uri="{FF2B5EF4-FFF2-40B4-BE49-F238E27FC236}">
                  <a16:creationId xmlns:a16="http://schemas.microsoft.com/office/drawing/2014/main" id="{4BCACD18-DF59-8AEE-D32F-334BF8459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" y="2748"/>
              <a:ext cx="4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/>
                <a:t>I´</a:t>
              </a:r>
              <a:r>
                <a:rPr lang="en-US" altLang="en-US" sz="1200" baseline="-25000"/>
                <a:t>s</a:t>
              </a:r>
              <a:r>
                <a:rPr lang="en-US" altLang="en-US" sz="1200"/>
                <a:t>(x)</a:t>
              </a:r>
            </a:p>
          </p:txBody>
        </p:sp>
      </p:grpSp>
      <p:sp>
        <p:nvSpPr>
          <p:cNvPr id="447507" name="Line 19">
            <a:extLst>
              <a:ext uri="{FF2B5EF4-FFF2-40B4-BE49-F238E27FC236}">
                <a16:creationId xmlns:a16="http://schemas.microsoft.com/office/drawing/2014/main" id="{4585960F-130D-B68F-718B-FF04BDEEA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276475"/>
            <a:ext cx="1762125" cy="13811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2410EF2A-D1BB-BF61-15F2-09510B59A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Improvements in the Shielding Model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>
            <a:extLst>
              <a:ext uri="{FF2B5EF4-FFF2-40B4-BE49-F238E27FC236}">
                <a16:creationId xmlns:a16="http://schemas.microsoft.com/office/drawing/2014/main" id="{734E763B-D788-DACA-F384-1F382F7AC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334000"/>
          </a:xfrm>
        </p:spPr>
        <p:txBody>
          <a:bodyPr/>
          <a:lstStyle/>
          <a:p>
            <a:pPr eaLnBrk="1" hangingPunct="1"/>
            <a:r>
              <a:rPr lang="en-US" altLang="en-CH"/>
              <a:t>For this wave-guiding structure, we can categorize the propagating EM fields into 3 classes (or modes)</a:t>
            </a:r>
          </a:p>
          <a:p>
            <a:pPr lvl="1" eaLnBrk="1" hangingPunct="1"/>
            <a:r>
              <a:rPr lang="en-US" altLang="en-CH"/>
              <a:t>Modes with E and H components in the transverse plane, and with a component of H in the propagation direction</a:t>
            </a:r>
            <a:br>
              <a:rPr lang="en-US" altLang="en-CH"/>
            </a:br>
            <a:r>
              <a:rPr lang="en-US" altLang="en-CH"/>
              <a:t> (TE modes)</a:t>
            </a:r>
          </a:p>
          <a:p>
            <a:pPr lvl="1" eaLnBrk="1" hangingPunct="1"/>
            <a:r>
              <a:rPr lang="en-US" altLang="en-CH"/>
              <a:t>Modes with E and H components in</a:t>
            </a:r>
            <a:br>
              <a:rPr lang="en-US" altLang="en-CH"/>
            </a:br>
            <a:r>
              <a:rPr lang="en-US" altLang="en-CH"/>
              <a:t>the transverse plane, and with a</a:t>
            </a:r>
            <a:br>
              <a:rPr lang="en-US" altLang="en-CH"/>
            </a:br>
            <a:r>
              <a:rPr lang="en-US" altLang="en-CH"/>
              <a:t>component of E in the propagation</a:t>
            </a:r>
            <a:br>
              <a:rPr lang="en-US" altLang="en-CH"/>
            </a:br>
            <a:r>
              <a:rPr lang="en-US" altLang="en-CH"/>
              <a:t>direction (TM modes)</a:t>
            </a:r>
          </a:p>
          <a:p>
            <a:pPr lvl="1" eaLnBrk="1" hangingPunct="1"/>
            <a:r>
              <a:rPr lang="en-US" altLang="en-CH"/>
              <a:t>Modes with E and H components</a:t>
            </a:r>
            <a:br>
              <a:rPr lang="en-US" altLang="en-CH"/>
            </a:br>
            <a:r>
              <a:rPr lang="en-US" altLang="en-CH"/>
              <a:t>only in the transverse plane</a:t>
            </a:r>
            <a:br>
              <a:rPr lang="en-US" altLang="en-CH"/>
            </a:br>
            <a:r>
              <a:rPr lang="en-US" altLang="en-CH"/>
              <a:t>(TEM modes)</a:t>
            </a:r>
          </a:p>
          <a:p>
            <a:pPr eaLnBrk="1" hangingPunct="1"/>
            <a:r>
              <a:rPr lang="en-US" altLang="en-CH"/>
              <a:t>The TEM modes are the</a:t>
            </a:r>
            <a:br>
              <a:rPr lang="en-US" altLang="en-CH"/>
            </a:br>
            <a:r>
              <a:rPr lang="en-US" altLang="en-CH"/>
              <a:t>transmission line modes</a:t>
            </a:r>
          </a:p>
        </p:txBody>
      </p:sp>
      <p:grpSp>
        <p:nvGrpSpPr>
          <p:cNvPr id="416797" name="Group 29">
            <a:extLst>
              <a:ext uri="{FF2B5EF4-FFF2-40B4-BE49-F238E27FC236}">
                <a16:creationId xmlns:a16="http://schemas.microsoft.com/office/drawing/2014/main" id="{BEBE65C9-B0CE-1E9D-AB0B-4A10873CFA9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743200"/>
            <a:ext cx="2895600" cy="2895600"/>
            <a:chOff x="3312" y="2352"/>
            <a:chExt cx="1824" cy="1824"/>
          </a:xfrm>
        </p:grpSpPr>
        <p:graphicFrame>
          <p:nvGraphicFramePr>
            <p:cNvPr id="11276" name="Object 13">
              <a:extLst>
                <a:ext uri="{FF2B5EF4-FFF2-40B4-BE49-F238E27FC236}">
                  <a16:creationId xmlns:a16="http://schemas.microsoft.com/office/drawing/2014/main" id="{640C977F-8A06-EBE5-CAAD-8DA072BBD8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2352"/>
            <a:ext cx="1824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esigner Drawing" r:id="rId2" imgW="17068800" imgH="17399000" progId="Designer.Drawing.8">
                    <p:embed/>
                  </p:oleObj>
                </mc:Choice>
                <mc:Fallback>
                  <p:oleObj name="Designer Drawing" r:id="rId2" imgW="17068800" imgH="17399000" progId="Designer.Drawing.8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6248" t="-2545" r="-3543" b="-5173"/>
                        <a:stretch>
                          <a:fillRect/>
                        </a:stretch>
                      </p:blipFill>
                      <p:spPr bwMode="auto">
                        <a:xfrm>
                          <a:off x="3312" y="2352"/>
                          <a:ext cx="1824" cy="18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66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Text Box 16">
              <a:extLst>
                <a:ext uri="{FF2B5EF4-FFF2-40B4-BE49-F238E27FC236}">
                  <a16:creationId xmlns:a16="http://schemas.microsoft.com/office/drawing/2014/main" id="{DD326CD0-E19C-EE98-6E3F-40B0AB329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84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E &amp; H</a:t>
              </a:r>
            </a:p>
          </p:txBody>
        </p:sp>
        <p:sp>
          <p:nvSpPr>
            <p:cNvPr id="11278" name="Line 17">
              <a:extLst>
                <a:ext uri="{FF2B5EF4-FFF2-40B4-BE49-F238E27FC236}">
                  <a16:creationId xmlns:a16="http://schemas.microsoft.com/office/drawing/2014/main" id="{22D5D528-CE13-8D66-47A0-6FE2F39E2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92"/>
              <a:ext cx="4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16789" name="Group 21">
            <a:extLst>
              <a:ext uri="{FF2B5EF4-FFF2-40B4-BE49-F238E27FC236}">
                <a16:creationId xmlns:a16="http://schemas.microsoft.com/office/drawing/2014/main" id="{3E21065E-474E-E0C7-7D95-ED4F47810AA7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352800"/>
            <a:ext cx="990600" cy="457200"/>
            <a:chOff x="4656" y="2112"/>
            <a:chExt cx="624" cy="288"/>
          </a:xfrm>
        </p:grpSpPr>
        <p:sp>
          <p:nvSpPr>
            <p:cNvPr id="11274" name="Line 14">
              <a:extLst>
                <a:ext uri="{FF2B5EF4-FFF2-40B4-BE49-F238E27FC236}">
                  <a16:creationId xmlns:a16="http://schemas.microsoft.com/office/drawing/2014/main" id="{6BF33A7D-55C9-3310-AD70-DAD045F55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236"/>
              <a:ext cx="333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1275" name="Text Box 15">
              <a:extLst>
                <a:ext uri="{FF2B5EF4-FFF2-40B4-BE49-F238E27FC236}">
                  <a16:creationId xmlns:a16="http://schemas.microsoft.com/office/drawing/2014/main" id="{D4AEEC92-D468-81D6-DB7F-D4222D884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11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CH" sz="1600" b="1" baseline="-25000">
                  <a:solidFill>
                    <a:srgbClr val="FF0066"/>
                  </a:solidFill>
                  <a:latin typeface="Times New Roman" panose="02020603050405020304" pitchFamily="18" charset="0"/>
                </a:rPr>
                <a:t>z</a:t>
              </a:r>
            </a:p>
          </p:txBody>
        </p:sp>
      </p:grpSp>
      <p:grpSp>
        <p:nvGrpSpPr>
          <p:cNvPr id="416790" name="Group 22">
            <a:extLst>
              <a:ext uri="{FF2B5EF4-FFF2-40B4-BE49-F238E27FC236}">
                <a16:creationId xmlns:a16="http://schemas.microsoft.com/office/drawing/2014/main" id="{F8C44D31-9470-4758-AE3B-A4B669B52C8D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352800"/>
            <a:ext cx="990600" cy="457200"/>
            <a:chOff x="4608" y="3792"/>
            <a:chExt cx="624" cy="288"/>
          </a:xfrm>
        </p:grpSpPr>
        <p:sp>
          <p:nvSpPr>
            <p:cNvPr id="11272" name="Line 19">
              <a:extLst>
                <a:ext uri="{FF2B5EF4-FFF2-40B4-BE49-F238E27FC236}">
                  <a16:creationId xmlns:a16="http://schemas.microsoft.com/office/drawing/2014/main" id="{E9A76697-31E6-EBF5-EEF1-F3302A07F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3916"/>
              <a:ext cx="333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11273" name="Text Box 20">
              <a:extLst>
                <a:ext uri="{FF2B5EF4-FFF2-40B4-BE49-F238E27FC236}">
                  <a16:creationId xmlns:a16="http://schemas.microsoft.com/office/drawing/2014/main" id="{C6C805F5-45AC-75B9-39DB-135C3D9EC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79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en-CH" sz="1600" b="1" baseline="-25000">
                  <a:solidFill>
                    <a:srgbClr val="FF0066"/>
                  </a:solidFill>
                  <a:latin typeface="Times New Roman" panose="02020603050405020304" pitchFamily="18" charset="0"/>
                </a:rPr>
                <a:t>z</a:t>
              </a:r>
            </a:p>
          </p:txBody>
        </p:sp>
      </p:grpSp>
      <p:sp>
        <p:nvSpPr>
          <p:cNvPr id="416793" name="Text Box 25">
            <a:extLst>
              <a:ext uri="{FF2B5EF4-FFF2-40B4-BE49-F238E27FC236}">
                <a16:creationId xmlns:a16="http://schemas.microsoft.com/office/drawing/2014/main" id="{531928D0-4760-7211-7B47-6E77D66E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066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CH" sz="1600" b="1">
                <a:solidFill>
                  <a:srgbClr val="FF0066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CH" sz="16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CH" sz="1600" b="1">
                <a:solidFill>
                  <a:srgbClr val="FF0066"/>
                </a:solidFill>
                <a:latin typeface="Times New Roman" panose="02020603050405020304" pitchFamily="18" charset="0"/>
              </a:rPr>
              <a:t> = E</a:t>
            </a:r>
            <a:r>
              <a:rPr lang="en-US" altLang="en-CH" sz="16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z </a:t>
            </a:r>
            <a:r>
              <a:rPr lang="en-US" altLang="en-CH" sz="1600" b="1">
                <a:solidFill>
                  <a:srgbClr val="FF0066"/>
                </a:solidFill>
                <a:latin typeface="Times New Roman" panose="02020603050405020304" pitchFamily="18" charset="0"/>
              </a:rPr>
              <a:t>=0</a:t>
            </a:r>
          </a:p>
        </p:txBody>
      </p:sp>
      <p:sp>
        <p:nvSpPr>
          <p:cNvPr id="416800" name="Text Box 32">
            <a:extLst>
              <a:ext uri="{FF2B5EF4-FFF2-40B4-BE49-F238E27FC236}">
                <a16:creationId xmlns:a16="http://schemas.microsoft.com/office/drawing/2014/main" id="{D65E1A78-2F61-586F-19ED-6DF7B678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3276600" cy="10064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CH" sz="1600" b="1">
                <a:solidFill>
                  <a:srgbClr val="000000"/>
                </a:solidFill>
                <a:latin typeface="Times New Roman" panose="02020603050405020304" pitchFamily="18" charset="0"/>
              </a:rPr>
              <a:t>Keep in mind that a general excitation of these lines may require all 3 mode for a complete solution !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FA7D03B-F8AA-EFF4-492D-63C6ACDD9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Propagation on TLs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bldLvl="2"/>
      <p:bldP spid="416793" grpId="0"/>
      <p:bldP spid="4168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C6EAB29D-E573-2B03-3B4C-EED062FDC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49154" name="Rectangle 4">
            <a:extLst>
              <a:ext uri="{FF2B5EF4-FFF2-40B4-BE49-F238E27FC236}">
                <a16:creationId xmlns:a16="http://schemas.microsoft.com/office/drawing/2014/main" id="{E3A05378-2F60-F022-B788-996AACDD6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147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9535B38E-70FB-E347-43B2-0F5A89059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49156" name="Rectangle 6">
            <a:extLst>
              <a:ext uri="{FF2B5EF4-FFF2-40B4-BE49-F238E27FC236}">
                <a16:creationId xmlns:a16="http://schemas.microsoft.com/office/drawing/2014/main" id="{F1AD5625-5512-27C1-5095-24921FF71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49157" name="Rectangle 7">
            <a:extLst>
              <a:ext uri="{FF2B5EF4-FFF2-40B4-BE49-F238E27FC236}">
                <a16:creationId xmlns:a16="http://schemas.microsoft.com/office/drawing/2014/main" id="{80E5464D-1BEB-F4C6-DB87-BB1DF63D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7338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2200">
                <a:latin typeface="Calibri" panose="020F0502020204030204" pitchFamily="34" charset="0"/>
              </a:rPr>
              <a:t>E-field penetration inside the shield of a coaxial cable </a:t>
            </a:r>
            <a:br>
              <a:rPr lang="fr-CH" altLang="en-US" sz="2200">
                <a:latin typeface="Calibri" panose="020F0502020204030204" pitchFamily="34" charset="0"/>
              </a:rPr>
            </a:br>
            <a:r>
              <a:rPr lang="fr-CH" altLang="en-US" sz="2200">
                <a:latin typeface="Calibri" panose="020F0502020204030204" pitchFamily="34" charset="0"/>
              </a:rPr>
              <a:t>through a single aperture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9158" name="Rectangle 8">
            <a:extLst>
              <a:ext uri="{FF2B5EF4-FFF2-40B4-BE49-F238E27FC236}">
                <a16:creationId xmlns:a16="http://schemas.microsoft.com/office/drawing/2014/main" id="{DE3BB6AF-19C3-A688-8FCD-D38D5BE7F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47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49159" name="Rectangle 10">
            <a:extLst>
              <a:ext uri="{FF2B5EF4-FFF2-40B4-BE49-F238E27FC236}">
                <a16:creationId xmlns:a16="http://schemas.microsoft.com/office/drawing/2014/main" id="{9344967D-D34A-2166-1528-B5382BF2F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pic>
        <p:nvPicPr>
          <p:cNvPr id="49160" name="Picture 2">
            <a:extLst>
              <a:ext uri="{FF2B5EF4-FFF2-40B4-BE49-F238E27FC236}">
                <a16:creationId xmlns:a16="http://schemas.microsoft.com/office/drawing/2014/main" id="{55DBA0DC-DFCE-4B34-56B2-6D8BFB65E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47963"/>
            <a:ext cx="685641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843C4D20-FA19-DE44-F3B2-12A3C0D0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Improvements in the Shielding Model</a:t>
            </a:r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6F80969F-0ADF-FF30-19A5-8EA8CDA12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The per-unit-length current source for the internal line is represented by a </a:t>
            </a:r>
            <a:r>
              <a:rPr lang="en-US" altLang="en-US" sz="2000" i="1">
                <a:latin typeface="Calibri" panose="020F0502020204030204" pitchFamily="34" charset="0"/>
                <a:ea typeface="ＭＳ Ｐゴシック" panose="020B0600070205080204" pitchFamily="34" charset="-128"/>
              </a:rPr>
              <a:t>transfer admittance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2000" i="1">
                <a:latin typeface="Calibri" panose="020F0502020204030204" pitchFamily="34" charset="0"/>
                <a:ea typeface="ＭＳ Ｐゴシック" panose="020B0600070205080204" pitchFamily="34" charset="-128"/>
              </a:rPr>
              <a:t>Y´</a:t>
            </a:r>
            <a:r>
              <a:rPr lang="en-US" altLang="en-US" sz="2000" i="1" baseline="-25000">
                <a:latin typeface="Calibri" panose="020F0502020204030204" pitchFamily="34" charset="0"/>
                <a:ea typeface="ＭＳ Ｐゴシック" panose="020B0600070205080204" pitchFamily="34" charset="-128"/>
              </a:rPr>
              <a:t>t</a:t>
            </a:r>
          </a:p>
          <a:p>
            <a:pPr eaLnBrk="1" hangingPunct="1"/>
            <a:endParaRPr lang="en-US" altLang="en-US" i="1" baseline="-25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i="1" baseline="-25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i="1" baseline="-25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i="1" baseline="-25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In this manner, the total internal load response contains two contributions, just like the previous cross-talk calculation</a:t>
            </a:r>
          </a:p>
        </p:txBody>
      </p:sp>
      <p:graphicFrame>
        <p:nvGraphicFramePr>
          <p:cNvPr id="448516" name="Object 4">
            <a:extLst>
              <a:ext uri="{FF2B5EF4-FFF2-40B4-BE49-F238E27FC236}">
                <a16:creationId xmlns:a16="http://schemas.microsoft.com/office/drawing/2014/main" id="{886F540B-6571-7436-0384-E87FD10A9B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2205038"/>
          <a:ext cx="18891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495300" progId="Equation.DSMT4">
                  <p:embed/>
                </p:oleObj>
              </mc:Choice>
              <mc:Fallback>
                <p:oleObj name="Equation" r:id="rId2" imgW="10668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05038"/>
                        <a:ext cx="188912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8522" name="Group 10">
            <a:extLst>
              <a:ext uri="{FF2B5EF4-FFF2-40B4-BE49-F238E27FC236}">
                <a16:creationId xmlns:a16="http://schemas.microsoft.com/office/drawing/2014/main" id="{5F982D74-1396-A636-9102-C44B9BE1060E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4797425"/>
            <a:ext cx="2438400" cy="1068388"/>
            <a:chOff x="3289" y="2432"/>
            <a:chExt cx="1536" cy="673"/>
          </a:xfrm>
        </p:grpSpPr>
        <p:sp>
          <p:nvSpPr>
            <p:cNvPr id="51209" name="Text Box 8">
              <a:extLst>
                <a:ext uri="{FF2B5EF4-FFF2-40B4-BE49-F238E27FC236}">
                  <a16:creationId xmlns:a16="http://schemas.microsoft.com/office/drawing/2014/main" id="{161F11EB-2AD5-5E10-054B-D62BC8205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9" y="2795"/>
              <a:ext cx="1536" cy="31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For solid coaxial shields, this term is neglected. </a:t>
              </a:r>
            </a:p>
          </p:txBody>
        </p:sp>
        <p:sp>
          <p:nvSpPr>
            <p:cNvPr id="51210" name="Line 9">
              <a:extLst>
                <a:ext uri="{FF2B5EF4-FFF2-40B4-BE49-F238E27FC236}">
                  <a16:creationId xmlns:a16="http://schemas.microsoft.com/office/drawing/2014/main" id="{2E271BDB-3112-47DD-5F29-915C626AB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69" y="2432"/>
              <a:ext cx="91" cy="3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11" name="Object 65">
            <a:extLst>
              <a:ext uri="{FF2B5EF4-FFF2-40B4-BE49-F238E27FC236}">
                <a16:creationId xmlns:a16="http://schemas.microsoft.com/office/drawing/2014/main" id="{B2E4AA2E-31C9-E8AB-8306-1DF478F2CA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149725"/>
          <a:ext cx="6770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05400" imgH="482600" progId="Equation.DSMT4">
                  <p:embed/>
                </p:oleObj>
              </mc:Choice>
              <mc:Fallback>
                <p:oleObj name="Equation" r:id="rId4" imgW="5105400" imgH="4826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149725"/>
                        <a:ext cx="677068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9FA4AB-18D4-A5B5-AF5B-DE9E2CAB13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4724400"/>
            <a:ext cx="2087562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1B6344-2650-275B-BBBC-5BFA7CEA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300663"/>
            <a:ext cx="1223962" cy="6461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See Chapter III on Field-to-Line Coupling.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139C06-8230-E96B-5BB3-DED6A19828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5013" y="4940300"/>
            <a:ext cx="144462" cy="360363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717E072E-DA73-9F51-4AA5-560C48335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Improvements: The Transfer Admittance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>
            <a:extLst>
              <a:ext uri="{FF2B5EF4-FFF2-40B4-BE49-F238E27FC236}">
                <a16:creationId xmlns:a16="http://schemas.microsoft.com/office/drawing/2014/main" id="{3EF6F97D-B3C0-FE3D-98A8-45B08CC77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Transfer impedance is specified as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Transfer admittance is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 i="1">
                <a:latin typeface="Calibri" panose="020F0502020204030204" pitchFamily="34" charset="0"/>
                <a:ea typeface="ＭＳ Ｐゴシック" panose="020B0600070205080204" pitchFamily="34" charset="-128"/>
              </a:rPr>
              <a:t>C’</a:t>
            </a:r>
            <a:r>
              <a:rPr lang="en-US" altLang="en-US" sz="2000" i="1" baseline="-25000">
                <a:latin typeface="Calibri" panose="020F050202020403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000" i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is often specified through the </a:t>
            </a:r>
            <a:r>
              <a:rPr lang="ja-JP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shield coupling factor</a:t>
            </a:r>
            <a:r>
              <a:rPr lang="ja-JP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”</a:t>
            </a:r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454660" name="Object 4">
            <a:extLst>
              <a:ext uri="{FF2B5EF4-FFF2-40B4-BE49-F238E27FC236}">
                <a16:creationId xmlns:a16="http://schemas.microsoft.com/office/drawing/2014/main" id="{6DE772B1-80F8-D4B6-798E-EE92F8E2F6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1916113"/>
          <a:ext cx="37496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274200" imgH="9652000" progId="Equation.3">
                  <p:embed/>
                </p:oleObj>
              </mc:Choice>
              <mc:Fallback>
                <p:oleObj name="Equation" r:id="rId2" imgW="60274200" imgH="965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16113"/>
                        <a:ext cx="37496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5">
            <a:extLst>
              <a:ext uri="{FF2B5EF4-FFF2-40B4-BE49-F238E27FC236}">
                <a16:creationId xmlns:a16="http://schemas.microsoft.com/office/drawing/2014/main" id="{6443E578-D898-D18A-9A17-848AA2B348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3141663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14600" imgH="5270500" progId="Equation.3">
                  <p:embed/>
                </p:oleObj>
              </mc:Choice>
              <mc:Fallback>
                <p:oleObj name="Equation" r:id="rId4" imgW="15214600" imgH="527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141663"/>
                        <a:ext cx="1168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6">
            <a:extLst>
              <a:ext uri="{FF2B5EF4-FFF2-40B4-BE49-F238E27FC236}">
                <a16:creationId xmlns:a16="http://schemas.microsoft.com/office/drawing/2014/main" id="{246B2EF1-5806-01C1-DFF3-1FE315BD5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4292600"/>
          <a:ext cx="18542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29200" imgH="9944100" progId="Equation.DSMT4">
                  <p:embed/>
                </p:oleObj>
              </mc:Choice>
              <mc:Fallback>
                <p:oleObj name="Equation" r:id="rId6" imgW="30429200" imgH="9944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292600"/>
                        <a:ext cx="18542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8" name="Group 9">
            <a:extLst>
              <a:ext uri="{FF2B5EF4-FFF2-40B4-BE49-F238E27FC236}">
                <a16:creationId xmlns:a16="http://schemas.microsoft.com/office/drawing/2014/main" id="{09954F6F-206A-4751-7D85-6319EA5E5544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5013325"/>
            <a:ext cx="2247900" cy="1446213"/>
            <a:chOff x="2688" y="2928"/>
            <a:chExt cx="1344" cy="768"/>
          </a:xfrm>
        </p:grpSpPr>
        <p:sp>
          <p:nvSpPr>
            <p:cNvPr id="52231" name="Text Box 7">
              <a:extLst>
                <a:ext uri="{FF2B5EF4-FFF2-40B4-BE49-F238E27FC236}">
                  <a16:creationId xmlns:a16="http://schemas.microsoft.com/office/drawing/2014/main" id="{45034F51-E860-D0E9-3CF5-0BAF90717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216"/>
              <a:ext cx="1296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Internal and external line capacitances </a:t>
              </a:r>
            </a:p>
          </p:txBody>
        </p:sp>
        <p:sp>
          <p:nvSpPr>
            <p:cNvPr id="52232" name="Line 8">
              <a:extLst>
                <a:ext uri="{FF2B5EF4-FFF2-40B4-BE49-F238E27FC236}">
                  <a16:creationId xmlns:a16="http://schemas.microsoft.com/office/drawing/2014/main" id="{FE7B4EE6-1C32-BA54-E7D3-8BF685750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8" y="2928"/>
              <a:ext cx="384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C99C6316-33F2-5DB1-7342-04F112B0C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Measurements Provide Practical Cable Data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>
            <a:extLst>
              <a:ext uri="{FF2B5EF4-FFF2-40B4-BE49-F238E27FC236}">
                <a16:creationId xmlns:a16="http://schemas.microsoft.com/office/drawing/2014/main" id="{730E657E-B882-7D51-10B9-8F8003E80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Vance provides computed data for real cables</a:t>
            </a:r>
          </a:p>
        </p:txBody>
      </p:sp>
      <p:pic>
        <p:nvPicPr>
          <p:cNvPr id="455690" name="Picture 10" descr="Tuesday, February 04, 2003">
            <a:extLst>
              <a:ext uri="{FF2B5EF4-FFF2-40B4-BE49-F238E27FC236}">
                <a16:creationId xmlns:a16="http://schemas.microsoft.com/office/drawing/2014/main" id="{4EA128A0-BC63-CFAD-0321-A1B4A7A97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7559675" cy="4102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455703" name="Group 23">
            <a:extLst>
              <a:ext uri="{FF2B5EF4-FFF2-40B4-BE49-F238E27FC236}">
                <a16:creationId xmlns:a16="http://schemas.microsoft.com/office/drawing/2014/main" id="{D451B57A-1CDA-7858-9271-5B6CDDFC0333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1557338"/>
            <a:ext cx="1981200" cy="1219200"/>
            <a:chOff x="816" y="768"/>
            <a:chExt cx="1248" cy="768"/>
          </a:xfrm>
        </p:grpSpPr>
        <p:sp>
          <p:nvSpPr>
            <p:cNvPr id="53265" name="Text Box 14">
              <a:extLst>
                <a:ext uri="{FF2B5EF4-FFF2-40B4-BE49-F238E27FC236}">
                  <a16:creationId xmlns:a16="http://schemas.microsoft.com/office/drawing/2014/main" id="{142C5A0B-3B9B-32C2-3E6F-DEDA9BECF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768"/>
              <a:ext cx="576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Symbol" pitchFamily="2" charset="2"/>
                </a:rPr>
                <a:t>D</a:t>
              </a:r>
              <a:endParaRPr lang="en-US" altLang="en-US" sz="1800" baseline="-25000"/>
            </a:p>
          </p:txBody>
        </p:sp>
        <p:sp>
          <p:nvSpPr>
            <p:cNvPr id="53266" name="Oval 15">
              <a:extLst>
                <a:ext uri="{FF2B5EF4-FFF2-40B4-BE49-F238E27FC236}">
                  <a16:creationId xmlns:a16="http://schemas.microsoft.com/office/drawing/2014/main" id="{FECF40B1-660D-06DA-C8BB-6094364FD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00"/>
              <a:ext cx="528" cy="33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267" name="Line 19">
              <a:extLst>
                <a:ext uri="{FF2B5EF4-FFF2-40B4-BE49-F238E27FC236}">
                  <a16:creationId xmlns:a16="http://schemas.microsoft.com/office/drawing/2014/main" id="{A11B72BB-63C2-08B3-1824-2A0B350D2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960"/>
              <a:ext cx="52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55705" name="Group 25">
            <a:extLst>
              <a:ext uri="{FF2B5EF4-FFF2-40B4-BE49-F238E27FC236}">
                <a16:creationId xmlns:a16="http://schemas.microsoft.com/office/drawing/2014/main" id="{EC0A135E-274E-2B02-1641-8C6C9EC6831B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1557338"/>
            <a:ext cx="1066800" cy="1219200"/>
            <a:chOff x="4080" y="816"/>
            <a:chExt cx="672" cy="768"/>
          </a:xfrm>
        </p:grpSpPr>
        <p:sp>
          <p:nvSpPr>
            <p:cNvPr id="53262" name="Text Box 13">
              <a:extLst>
                <a:ext uri="{FF2B5EF4-FFF2-40B4-BE49-F238E27FC236}">
                  <a16:creationId xmlns:a16="http://schemas.microsoft.com/office/drawing/2014/main" id="{C1C9E857-E739-FD78-EB13-2D42040D2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816"/>
              <a:ext cx="576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M´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3263" name="Oval 17">
              <a:extLst>
                <a:ext uri="{FF2B5EF4-FFF2-40B4-BE49-F238E27FC236}">
                  <a16:creationId xmlns:a16="http://schemas.microsoft.com/office/drawing/2014/main" id="{CAE599EA-A424-20ED-0924-6C4E81E20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152"/>
              <a:ext cx="480" cy="432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264" name="Line 21">
              <a:extLst>
                <a:ext uri="{FF2B5EF4-FFF2-40B4-BE49-F238E27FC236}">
                  <a16:creationId xmlns:a16="http://schemas.microsoft.com/office/drawing/2014/main" id="{49F39121-2271-7305-075A-580006E45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08"/>
              <a:ext cx="96" cy="14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55706" name="Group 26">
            <a:extLst>
              <a:ext uri="{FF2B5EF4-FFF2-40B4-BE49-F238E27FC236}">
                <a16:creationId xmlns:a16="http://schemas.microsoft.com/office/drawing/2014/main" id="{877C9BB0-A0AA-50D7-0674-C3EDB9713650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1700213"/>
            <a:ext cx="914400" cy="1066800"/>
            <a:chOff x="4656" y="864"/>
            <a:chExt cx="576" cy="672"/>
          </a:xfrm>
        </p:grpSpPr>
        <p:sp>
          <p:nvSpPr>
            <p:cNvPr id="53259" name="Text Box 12">
              <a:extLst>
                <a:ext uri="{FF2B5EF4-FFF2-40B4-BE49-F238E27FC236}">
                  <a16:creationId xmlns:a16="http://schemas.microsoft.com/office/drawing/2014/main" id="{8001F509-9AC7-B453-DF39-3A7E901EA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864"/>
              <a:ext cx="576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S´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53260" name="Oval 18">
              <a:extLst>
                <a:ext uri="{FF2B5EF4-FFF2-40B4-BE49-F238E27FC236}">
                  <a16:creationId xmlns:a16="http://schemas.microsoft.com/office/drawing/2014/main" id="{431C4CAF-D6FB-A02F-67E5-81B888262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152"/>
              <a:ext cx="576" cy="384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261" name="Line 22">
              <a:extLst>
                <a:ext uri="{FF2B5EF4-FFF2-40B4-BE49-F238E27FC236}">
                  <a16:creationId xmlns:a16="http://schemas.microsoft.com/office/drawing/2014/main" id="{29A059AD-FCF8-ED69-0F80-54A205478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056"/>
              <a:ext cx="96" cy="9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55704" name="Group 24">
            <a:extLst>
              <a:ext uri="{FF2B5EF4-FFF2-40B4-BE49-F238E27FC236}">
                <a16:creationId xmlns:a16="http://schemas.microsoft.com/office/drawing/2014/main" id="{C20BB4C4-440C-66D4-9581-DC1EEFC36908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1412875"/>
            <a:ext cx="1066800" cy="1371600"/>
            <a:chOff x="3648" y="672"/>
            <a:chExt cx="672" cy="864"/>
          </a:xfrm>
        </p:grpSpPr>
        <p:sp>
          <p:nvSpPr>
            <p:cNvPr id="53256" name="Oval 16">
              <a:extLst>
                <a:ext uri="{FF2B5EF4-FFF2-40B4-BE49-F238E27FC236}">
                  <a16:creationId xmlns:a16="http://schemas.microsoft.com/office/drawing/2014/main" id="{7F100D26-98CC-5A4B-239A-13E8F47DB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200"/>
              <a:ext cx="384" cy="33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257" name="Line 20">
              <a:extLst>
                <a:ext uri="{FF2B5EF4-FFF2-40B4-BE49-F238E27FC236}">
                  <a16:creationId xmlns:a16="http://schemas.microsoft.com/office/drawing/2014/main" id="{E6CD64A0-16FE-9583-D567-5F54A763D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144" cy="38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  <p:sp>
          <p:nvSpPr>
            <p:cNvPr id="53258" name="Text Box 11">
              <a:extLst>
                <a:ext uri="{FF2B5EF4-FFF2-40B4-BE49-F238E27FC236}">
                  <a16:creationId xmlns:a16="http://schemas.microsoft.com/office/drawing/2014/main" id="{76FCC92A-4E95-8BC6-7DAE-A3191F205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672"/>
              <a:ext cx="576" cy="17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R</a:t>
              </a:r>
              <a:r>
                <a:rPr lang="en-US" altLang="en-US" sz="1800" baseline="-25000"/>
                <a:t>o</a:t>
              </a:r>
            </a:p>
          </p:txBody>
        </p: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CE24F8BD-0F51-6CEA-6500-D72EA68FD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Measurements Provide Practical Cable Data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extLst>
              <a:ext uri="{FF2B5EF4-FFF2-40B4-BE49-F238E27FC236}">
                <a16:creationId xmlns:a16="http://schemas.microsoft.com/office/drawing/2014/main" id="{1DD91281-E812-9855-D037-4B2936B19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4826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74" name="Object 3">
            <a:extLst>
              <a:ext uri="{FF2B5EF4-FFF2-40B4-BE49-F238E27FC236}">
                <a16:creationId xmlns:a16="http://schemas.microsoft.com/office/drawing/2014/main" id="{B38112EE-08D9-89C5-8EC5-D88350545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2276475"/>
          <a:ext cx="15525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300" imgH="419100" progId="Equation.3">
                  <p:embed/>
                </p:oleObj>
              </mc:Choice>
              <mc:Fallback>
                <p:oleObj name="Equation" r:id="rId3" imgW="11303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276475"/>
                        <a:ext cx="15525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23">
            <a:extLst>
              <a:ext uri="{FF2B5EF4-FFF2-40B4-BE49-F238E27FC236}">
                <a16:creationId xmlns:a16="http://schemas.microsoft.com/office/drawing/2014/main" id="{B335BDC3-C9C8-49EE-A39B-A5770A3803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4025" y="4365625"/>
          <a:ext cx="15716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300" imgH="419100" progId="Equation.3">
                  <p:embed/>
                </p:oleObj>
              </mc:Choice>
              <mc:Fallback>
                <p:oleObj name="Equation" r:id="rId5" imgW="1130300" imgH="4191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365625"/>
                        <a:ext cx="15716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Box 4">
            <a:extLst>
              <a:ext uri="{FF2B5EF4-FFF2-40B4-BE49-F238E27FC236}">
                <a16:creationId xmlns:a16="http://schemas.microsoft.com/office/drawing/2014/main" id="{0A78158B-67E2-1921-6647-B9F339FF2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700213"/>
            <a:ext cx="1169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For L &lt;&lt; λ: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3143B74-AFC8-2DAA-A340-1FEC6E0BD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Measurements of Transfer Impedance and Admittance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5CC8A-A75E-F05F-7CE5-6051F0F4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89363"/>
            <a:ext cx="8424863" cy="2519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>
            <a:extLst>
              <a:ext uri="{FF2B5EF4-FFF2-40B4-BE49-F238E27FC236}">
                <a16:creationId xmlns:a16="http://schemas.microsoft.com/office/drawing/2014/main" id="{62454907-D43B-D5BD-F462-BE6321E97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842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298" name="Group 9">
            <a:extLst>
              <a:ext uri="{FF2B5EF4-FFF2-40B4-BE49-F238E27FC236}">
                <a16:creationId xmlns:a16="http://schemas.microsoft.com/office/drawing/2014/main" id="{E9615237-7395-FBA9-8758-B2941BB13340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3573463"/>
            <a:ext cx="4752975" cy="2208212"/>
            <a:chOff x="1741" y="2507"/>
            <a:chExt cx="2840" cy="1174"/>
          </a:xfrm>
        </p:grpSpPr>
        <p:sp>
          <p:nvSpPr>
            <p:cNvPr id="55303" name="Text Box 7">
              <a:extLst>
                <a:ext uri="{FF2B5EF4-FFF2-40B4-BE49-F238E27FC236}">
                  <a16:creationId xmlns:a16="http://schemas.microsoft.com/office/drawing/2014/main" id="{8B75634D-046B-8218-54B4-53AAFC275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4" y="3158"/>
              <a:ext cx="2797" cy="52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Notice that in the triaxial setup, both transmission lines, the external and the internal, are terminated in their characteristic impedances </a:t>
              </a:r>
              <a:r>
                <a:rPr lang="en-US" altLang="en-US" sz="1600" i="1"/>
                <a:t>Z</a:t>
              </a:r>
              <a:r>
                <a:rPr lang="en-US" altLang="en-US" sz="1600" baseline="-25000"/>
                <a:t>cs</a:t>
              </a:r>
              <a:r>
                <a:rPr lang="en-US" altLang="en-US" sz="1600"/>
                <a:t> and </a:t>
              </a:r>
              <a:r>
                <a:rPr lang="en-US" altLang="en-US" sz="1600" i="1"/>
                <a:t>Z</a:t>
              </a:r>
              <a:r>
                <a:rPr lang="en-US" altLang="en-US" sz="1600" baseline="-25000"/>
                <a:t>ci</a:t>
              </a:r>
              <a:r>
                <a:rPr lang="en-US" altLang="en-US" sz="1600"/>
                <a:t> respectively. </a:t>
              </a:r>
            </a:p>
          </p:txBody>
        </p:sp>
        <p:sp>
          <p:nvSpPr>
            <p:cNvPr id="55304" name="Line 8">
              <a:extLst>
                <a:ext uri="{FF2B5EF4-FFF2-40B4-BE49-F238E27FC236}">
                  <a16:creationId xmlns:a16="http://schemas.microsoft.com/office/drawing/2014/main" id="{3F2C79F8-C11C-5B1B-9446-EE866A10A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1" y="2507"/>
              <a:ext cx="1377" cy="65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55299" name="Line 8">
            <a:extLst>
              <a:ext uri="{FF2B5EF4-FFF2-40B4-BE49-F238E27FC236}">
                <a16:creationId xmlns:a16="http://schemas.microsoft.com/office/drawing/2014/main" id="{2343FE59-4FF7-2CF4-9434-75F7C8E4A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3500438"/>
            <a:ext cx="1871662" cy="12969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fr-FR"/>
          </a:p>
        </p:txBody>
      </p:sp>
      <p:sp>
        <p:nvSpPr>
          <p:cNvPr id="55300" name="Title 1">
            <a:extLst>
              <a:ext uri="{FF2B5EF4-FFF2-40B4-BE49-F238E27FC236}">
                <a16:creationId xmlns:a16="http://schemas.microsoft.com/office/drawing/2014/main" id="{240CA123-4A80-C258-2771-17F78D3AD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AF626EF-4B1C-2F30-64AB-0CE9E1049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Measurements of Transfer Impedance and Admittance: Improved Setup</a:t>
            </a:r>
          </a:p>
        </p:txBody>
      </p:sp>
      <p:sp>
        <p:nvSpPr>
          <p:cNvPr id="55302" name="TextBox 1">
            <a:extLst>
              <a:ext uri="{FF2B5EF4-FFF2-40B4-BE49-F238E27FC236}">
                <a16:creationId xmlns:a16="http://schemas.microsoft.com/office/drawing/2014/main" id="{5943E79E-189E-7B99-1123-E6F3D19A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412875"/>
            <a:ext cx="45466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Triaxial Adapted Measurement Setup</a:t>
            </a:r>
          </a:p>
        </p:txBody>
      </p:sp>
    </p:spTree>
  </p:cSld>
  <p:clrMapOvr>
    <a:masterClrMapping/>
  </p:clrMapOvr>
  <p:transition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>
            <a:extLst>
              <a:ext uri="{FF2B5EF4-FFF2-40B4-BE49-F238E27FC236}">
                <a16:creationId xmlns:a16="http://schemas.microsoft.com/office/drawing/2014/main" id="{3F2931B4-B2DB-0B73-697E-4F4BB4C4A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298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D1A5A3AF-64DE-D14C-F625-045E26CC3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28775"/>
            <a:ext cx="4103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The current and the voltage in the external line (neglecting the effect of the internal wire) will be given by</a:t>
            </a:r>
          </a:p>
        </p:txBody>
      </p:sp>
      <p:graphicFrame>
        <p:nvGraphicFramePr>
          <p:cNvPr id="56323" name="Object 11">
            <a:extLst>
              <a:ext uri="{FF2B5EF4-FFF2-40B4-BE49-F238E27FC236}">
                <a16:creationId xmlns:a16="http://schemas.microsoft.com/office/drawing/2014/main" id="{4C9AB305-ED8E-1F77-F664-591CA3847D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2852738"/>
          <a:ext cx="18684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900" imgH="444500" progId="Equation.3">
                  <p:embed/>
                </p:oleObj>
              </mc:Choice>
              <mc:Fallback>
                <p:oleObj name="Equation" r:id="rId3" imgW="1358900" imgH="444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852738"/>
                        <a:ext cx="186848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12">
            <a:extLst>
              <a:ext uri="{FF2B5EF4-FFF2-40B4-BE49-F238E27FC236}">
                <a16:creationId xmlns:a16="http://schemas.microsoft.com/office/drawing/2014/main" id="{30522FBA-7C63-1B80-CAA9-4660CE52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644900"/>
            <a:ext cx="648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Under the condition of an electrically short cable, we can derive the following expressions for the transfer impedance and admittance</a:t>
            </a:r>
          </a:p>
        </p:txBody>
      </p:sp>
      <p:graphicFrame>
        <p:nvGraphicFramePr>
          <p:cNvPr id="56325" name="Object 14">
            <a:extLst>
              <a:ext uri="{FF2B5EF4-FFF2-40B4-BE49-F238E27FC236}">
                <a16:creationId xmlns:a16="http://schemas.microsoft.com/office/drawing/2014/main" id="{EC220419-0271-3B7F-3451-07441E913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797425"/>
          <a:ext cx="2951163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46300" imgH="850900" progId="Equation.3">
                  <p:embed/>
                </p:oleObj>
              </mc:Choice>
              <mc:Fallback>
                <p:oleObj name="Equation" r:id="rId5" imgW="2146300" imgH="850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97425"/>
                        <a:ext cx="2951163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itle 1">
            <a:extLst>
              <a:ext uri="{FF2B5EF4-FFF2-40B4-BE49-F238E27FC236}">
                <a16:creationId xmlns:a16="http://schemas.microsoft.com/office/drawing/2014/main" id="{66EEFF16-15AB-276C-A5DC-79F7A7E8B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845B05C-BAE2-F1A2-672E-6AB7D764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Measurements of Transfer Impedance and Admittance: Improved Setup</a:t>
            </a:r>
          </a:p>
        </p:txBody>
      </p:sp>
    </p:spTree>
  </p:cSld>
  <p:clrMapOvr>
    <a:masterClrMapping/>
  </p:clrMapOvr>
  <p:transition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zt2">
            <a:extLst>
              <a:ext uri="{FF2B5EF4-FFF2-40B4-BE49-F238E27FC236}">
                <a16:creationId xmlns:a16="http://schemas.microsoft.com/office/drawing/2014/main" id="{D82DA982-1AAE-901C-1ED7-A9F96E40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0866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6C19493-3BC1-C795-10B9-85B4F15E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 of Measured Transfer Impedance</a:t>
            </a:r>
          </a:p>
        </p:txBody>
      </p:sp>
    </p:spTree>
  </p:cSld>
  <p:clrMapOvr>
    <a:masterClrMapping/>
  </p:clrMapOvr>
  <p:transition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>
            <a:extLst>
              <a:ext uri="{FF2B5EF4-FFF2-40B4-BE49-F238E27FC236}">
                <a16:creationId xmlns:a16="http://schemas.microsoft.com/office/drawing/2014/main" id="{7FB57E75-196E-207E-A4C0-EBDE5C21F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394" name="Rectangle 4">
            <a:extLst>
              <a:ext uri="{FF2B5EF4-FFF2-40B4-BE49-F238E27FC236}">
                <a16:creationId xmlns:a16="http://schemas.microsoft.com/office/drawing/2014/main" id="{196CCD12-0B5F-00E3-4A07-2E8E4E1D9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147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395" name="Rectangle 5">
            <a:extLst>
              <a:ext uri="{FF2B5EF4-FFF2-40B4-BE49-F238E27FC236}">
                <a16:creationId xmlns:a16="http://schemas.microsoft.com/office/drawing/2014/main" id="{DC33F1C6-C18B-209C-DE36-B7814910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F58B1410-44AC-BAD9-111E-B1D4F08F7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47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397" name="Rectangle 7">
            <a:extLst>
              <a:ext uri="{FF2B5EF4-FFF2-40B4-BE49-F238E27FC236}">
                <a16:creationId xmlns:a16="http://schemas.microsoft.com/office/drawing/2014/main" id="{66803B40-188D-CED5-51F3-316FD9262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398" name="Rectangle 8">
            <a:extLst>
              <a:ext uri="{FF2B5EF4-FFF2-40B4-BE49-F238E27FC236}">
                <a16:creationId xmlns:a16="http://schemas.microsoft.com/office/drawing/2014/main" id="{5F1E37D0-5FC0-2F94-D649-3B7B5BD5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399" name="Rectangle 9">
            <a:extLst>
              <a:ext uri="{FF2B5EF4-FFF2-40B4-BE49-F238E27FC236}">
                <a16:creationId xmlns:a16="http://schemas.microsoft.com/office/drawing/2014/main" id="{A7C2E71C-A654-F24E-061A-3917F54BF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0" name="Rectangle 10">
            <a:extLst>
              <a:ext uri="{FF2B5EF4-FFF2-40B4-BE49-F238E27FC236}">
                <a16:creationId xmlns:a16="http://schemas.microsoft.com/office/drawing/2014/main" id="{E3F4CC81-5446-C9EF-EA84-22F0B58E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2566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1" name="Rectangle 11">
            <a:extLst>
              <a:ext uri="{FF2B5EF4-FFF2-40B4-BE49-F238E27FC236}">
                <a16:creationId xmlns:a16="http://schemas.microsoft.com/office/drawing/2014/main" id="{F4D756FC-0166-3AF0-8781-F05820CCD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2" name="Rectangle 12">
            <a:extLst>
              <a:ext uri="{FF2B5EF4-FFF2-40B4-BE49-F238E27FC236}">
                <a16:creationId xmlns:a16="http://schemas.microsoft.com/office/drawing/2014/main" id="{4AB8F1D6-216F-3495-8E1B-9CC4073A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3" name="Rectangle 13">
            <a:extLst>
              <a:ext uri="{FF2B5EF4-FFF2-40B4-BE49-F238E27FC236}">
                <a16:creationId xmlns:a16="http://schemas.microsoft.com/office/drawing/2014/main" id="{00CAA212-AF5E-58F3-69D1-6697F5B41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4" name="Rectangle 14">
            <a:extLst>
              <a:ext uri="{FF2B5EF4-FFF2-40B4-BE49-F238E27FC236}">
                <a16:creationId xmlns:a16="http://schemas.microsoft.com/office/drawing/2014/main" id="{61F1E4DA-4753-C226-45BC-0FEF71F5B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5" name="Rectangle 15">
            <a:extLst>
              <a:ext uri="{FF2B5EF4-FFF2-40B4-BE49-F238E27FC236}">
                <a16:creationId xmlns:a16="http://schemas.microsoft.com/office/drawing/2014/main" id="{630894D2-77A2-0179-9C5B-49252B2EE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6" name="Rectangle 16">
            <a:extLst>
              <a:ext uri="{FF2B5EF4-FFF2-40B4-BE49-F238E27FC236}">
                <a16:creationId xmlns:a16="http://schemas.microsoft.com/office/drawing/2014/main" id="{1197314B-E1E5-1F45-A1A0-0FBBE8B0B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7" name="Rectangle 17">
            <a:extLst>
              <a:ext uri="{FF2B5EF4-FFF2-40B4-BE49-F238E27FC236}">
                <a16:creationId xmlns:a16="http://schemas.microsoft.com/office/drawing/2014/main" id="{464C8FB7-E134-1621-C53D-209B29A2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8" name="Rectangle 18">
            <a:extLst>
              <a:ext uri="{FF2B5EF4-FFF2-40B4-BE49-F238E27FC236}">
                <a16:creationId xmlns:a16="http://schemas.microsoft.com/office/drawing/2014/main" id="{B89B9D9A-5CB7-40F6-12FA-9CB79D73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09" name="Rectangle 19">
            <a:extLst>
              <a:ext uri="{FF2B5EF4-FFF2-40B4-BE49-F238E27FC236}">
                <a16:creationId xmlns:a16="http://schemas.microsoft.com/office/drawing/2014/main" id="{9FA42B7C-D7CA-C2D2-C32A-6FC6DDCC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0" name="Rectangle 20">
            <a:extLst>
              <a:ext uri="{FF2B5EF4-FFF2-40B4-BE49-F238E27FC236}">
                <a16:creationId xmlns:a16="http://schemas.microsoft.com/office/drawing/2014/main" id="{377A5C61-86BD-3FAC-FF09-1DBE74F83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1" name="Rectangle 21">
            <a:extLst>
              <a:ext uri="{FF2B5EF4-FFF2-40B4-BE49-F238E27FC236}">
                <a16:creationId xmlns:a16="http://schemas.microsoft.com/office/drawing/2014/main" id="{1C8F3C21-CFA3-35E1-742C-9F18BACF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390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2" name="Rectangle 22">
            <a:extLst>
              <a:ext uri="{FF2B5EF4-FFF2-40B4-BE49-F238E27FC236}">
                <a16:creationId xmlns:a16="http://schemas.microsoft.com/office/drawing/2014/main" id="{977B8C17-827A-52C6-6D4E-614D4D1C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3" name="Rectangle 23">
            <a:extLst>
              <a:ext uri="{FF2B5EF4-FFF2-40B4-BE49-F238E27FC236}">
                <a16:creationId xmlns:a16="http://schemas.microsoft.com/office/drawing/2014/main" id="{09574380-C998-2A93-8213-7D8802F7C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4" name="Rectangle 24">
            <a:extLst>
              <a:ext uri="{FF2B5EF4-FFF2-40B4-BE49-F238E27FC236}">
                <a16:creationId xmlns:a16="http://schemas.microsoft.com/office/drawing/2014/main" id="{EB9085BE-5286-FD4A-A9AC-E8948768A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1633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5" name="Rectangle 25">
            <a:extLst>
              <a:ext uri="{FF2B5EF4-FFF2-40B4-BE49-F238E27FC236}">
                <a16:creationId xmlns:a16="http://schemas.microsoft.com/office/drawing/2014/main" id="{B75DDE91-8993-B027-9E96-D6A0B8D94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6" name="Rectangle 26">
            <a:extLst>
              <a:ext uri="{FF2B5EF4-FFF2-40B4-BE49-F238E27FC236}">
                <a16:creationId xmlns:a16="http://schemas.microsoft.com/office/drawing/2014/main" id="{9B54826F-12C6-C115-43B9-66FFA8788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7" name="Rectangle 27">
            <a:extLst>
              <a:ext uri="{FF2B5EF4-FFF2-40B4-BE49-F238E27FC236}">
                <a16:creationId xmlns:a16="http://schemas.microsoft.com/office/drawing/2014/main" id="{57E3D69C-7836-472B-96CF-FEA88436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8" name="Rectangle 28">
            <a:extLst>
              <a:ext uri="{FF2B5EF4-FFF2-40B4-BE49-F238E27FC236}">
                <a16:creationId xmlns:a16="http://schemas.microsoft.com/office/drawing/2014/main" id="{29ACE939-EBFE-2A9E-FE0D-520856914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19" name="Rectangle 29">
            <a:extLst>
              <a:ext uri="{FF2B5EF4-FFF2-40B4-BE49-F238E27FC236}">
                <a16:creationId xmlns:a16="http://schemas.microsoft.com/office/drawing/2014/main" id="{49892F4E-466F-B79B-9C83-6314FC14B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33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20" name="Rectangle 30">
            <a:extLst>
              <a:ext uri="{FF2B5EF4-FFF2-40B4-BE49-F238E27FC236}">
                <a16:creationId xmlns:a16="http://schemas.microsoft.com/office/drawing/2014/main" id="{C40CA8B2-D095-AEC1-73E2-1D75C355E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21" name="Rectangle 31">
            <a:extLst>
              <a:ext uri="{FF2B5EF4-FFF2-40B4-BE49-F238E27FC236}">
                <a16:creationId xmlns:a16="http://schemas.microsoft.com/office/drawing/2014/main" id="{9FFCE499-76BD-E4E0-1847-5514259E8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59422" name="Rectangle 32">
            <a:extLst>
              <a:ext uri="{FF2B5EF4-FFF2-40B4-BE49-F238E27FC236}">
                <a16:creationId xmlns:a16="http://schemas.microsoft.com/office/drawing/2014/main" id="{A5630129-42EA-9CEC-C673-CE8908D7D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50963"/>
            <a:ext cx="71294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CH" altLang="en-US" sz="1800">
                <a:latin typeface="Calibri" panose="020F0502020204030204" pitchFamily="34" charset="0"/>
              </a:rPr>
              <a:t>-   RG-58 coaxial cable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CH" altLang="en-US" sz="1800">
                <a:latin typeface="Calibri" panose="020F0502020204030204" pitchFamily="34" charset="0"/>
              </a:rPr>
              <a:t>-   </a:t>
            </a:r>
            <a:r>
              <a:rPr lang="fr-CH" altLang="en-US" sz="1800" i="1">
                <a:latin typeface="Calibri" panose="020F0502020204030204" pitchFamily="34" charset="0"/>
              </a:rPr>
              <a:t>L</a:t>
            </a:r>
            <a:r>
              <a:rPr lang="fr-CH" altLang="en-US" sz="1800">
                <a:latin typeface="Calibri" panose="020F0502020204030204" pitchFamily="34" charset="0"/>
              </a:rPr>
              <a:t>=30 m, </a:t>
            </a:r>
            <a:r>
              <a:rPr lang="fr-CH" altLang="en-US" sz="1800" i="1">
                <a:latin typeface="Calibri" panose="020F0502020204030204" pitchFamily="34" charset="0"/>
              </a:rPr>
              <a:t>h</a:t>
            </a:r>
            <a:r>
              <a:rPr lang="fr-CH" altLang="en-US" sz="1800">
                <a:latin typeface="Calibri" panose="020F0502020204030204" pitchFamily="34" charset="0"/>
              </a:rPr>
              <a:t> = 1 m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CH" altLang="en-US" sz="1800">
                <a:latin typeface="Calibri" panose="020F0502020204030204" pitchFamily="34" charset="0"/>
              </a:rPr>
              <a:t>-   σ</a:t>
            </a:r>
            <a:r>
              <a:rPr lang="fr-CH" altLang="en-US" sz="1800" baseline="-30000">
                <a:latin typeface="Calibri" panose="020F0502020204030204" pitchFamily="34" charset="0"/>
              </a:rPr>
              <a:t>g</a:t>
            </a:r>
            <a:r>
              <a:rPr lang="fr-CH" altLang="en-US" sz="1800">
                <a:latin typeface="Calibri" panose="020F0502020204030204" pitchFamily="34" charset="0"/>
              </a:rPr>
              <a:t> = 0.01 S/m and ε</a:t>
            </a:r>
            <a:r>
              <a:rPr lang="fr-CH" altLang="en-US" sz="1800" baseline="-30000">
                <a:latin typeface="Calibri" panose="020F0502020204030204" pitchFamily="34" charset="0"/>
              </a:rPr>
              <a:t>r</a:t>
            </a:r>
            <a:r>
              <a:rPr lang="fr-CH" altLang="en-US" sz="1800">
                <a:latin typeface="Calibri" panose="020F0502020204030204" pitchFamily="34" charset="0"/>
              </a:rPr>
              <a:t> = 10.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latin typeface="Calibri" panose="020F0502020204030204" pitchFamily="34" charset="0"/>
              </a:rPr>
              <a:t>-        = 100 Ω and         = 100 Ω. </a:t>
            </a:r>
          </a:p>
          <a:p>
            <a:pPr algn="just">
              <a:spcBef>
                <a:spcPct val="0"/>
              </a:spcBef>
              <a:buClrTx/>
              <a:buFontTx/>
              <a:buChar char="-"/>
            </a:pPr>
            <a:r>
              <a:rPr lang="fr-FR" altLang="en-US" sz="1800">
                <a:latin typeface="Calibri" panose="020F0502020204030204" pitchFamily="34" charset="0"/>
              </a:rPr>
              <a:t>Matched internal impedances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latin typeface="Calibri" panose="020F0502020204030204" pitchFamily="34" charset="0"/>
              </a:rPr>
              <a:t>    ( 50 Ω). </a:t>
            </a:r>
            <a:endParaRPr lang="fr-FR" altLang="en-US" sz="120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fr-FR" altLang="en-US" sz="180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fr-FR" altLang="en-US" sz="180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latin typeface="Calibri" panose="020F0502020204030204" pitchFamily="34" charset="0"/>
              </a:rPr>
              <a:t>- Incident plane wave with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fr-FR" altLang="en-US" sz="180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fr-FR" altLang="en-US" sz="180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FR" altLang="en-US" sz="1800" i="1">
                <a:latin typeface="Calibri" panose="020F0502020204030204" pitchFamily="34" charset="0"/>
              </a:rPr>
              <a:t>E</a:t>
            </a:r>
            <a:r>
              <a:rPr lang="fr-FR" altLang="en-US" sz="1800" baseline="-30000">
                <a:latin typeface="Calibri" panose="020F0502020204030204" pitchFamily="34" charset="0"/>
              </a:rPr>
              <a:t>o</a:t>
            </a:r>
            <a:r>
              <a:rPr lang="fr-FR" altLang="en-US" sz="1800">
                <a:latin typeface="Calibri" panose="020F0502020204030204" pitchFamily="34" charset="0"/>
              </a:rPr>
              <a:t>=52.5 kV/m, α = 4x106 s</a:t>
            </a:r>
            <a:r>
              <a:rPr lang="fr-FR" altLang="en-US" sz="1800" baseline="30000">
                <a:latin typeface="Calibri" panose="020F0502020204030204" pitchFamily="34" charset="0"/>
              </a:rPr>
              <a:t>-1</a:t>
            </a:r>
            <a:r>
              <a:rPr lang="fr-FR" altLang="en-US" sz="1800">
                <a:latin typeface="Calibri" panose="020F0502020204030204" pitchFamily="34" charset="0"/>
              </a:rPr>
              <a:t>, β = 4.76x108 s</a:t>
            </a:r>
            <a:r>
              <a:rPr lang="fr-FR" altLang="en-US" sz="1800" baseline="30000">
                <a:latin typeface="Calibri" panose="020F0502020204030204" pitchFamily="34" charset="0"/>
              </a:rPr>
              <a:t>-1</a:t>
            </a:r>
            <a:r>
              <a:rPr lang="fr-FR" altLang="en-US" sz="1800">
                <a:latin typeface="Calibri" panose="020F0502020204030204" pitchFamily="34" charset="0"/>
              </a:rPr>
              <a:t>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fr-FR" altLang="en-US" sz="180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latin typeface="Calibri" panose="020F0502020204030204" pitchFamily="34" charset="0"/>
              </a:rPr>
              <a:t>- Elevation angle ψ=30</a:t>
            </a:r>
            <a:r>
              <a:rPr lang="fr-FR" altLang="en-US" sz="1800" baseline="30000">
                <a:latin typeface="Calibri" panose="020F0502020204030204" pitchFamily="34" charset="0"/>
                <a:sym typeface="Symbol" pitchFamily="2" charset="2"/>
              </a:rPr>
              <a:t>o</a:t>
            </a:r>
            <a:r>
              <a:rPr lang="fr-FR" altLang="en-US" sz="1800">
                <a:latin typeface="Calibri" panose="020F0502020204030204" pitchFamily="34" charset="0"/>
                <a:sym typeface="Symbol" pitchFamily="2" charset="2"/>
              </a:rPr>
              <a:t> , azimuth angle ϕ</a:t>
            </a:r>
            <a:r>
              <a:rPr lang="fr-FR" altLang="en-US" sz="1800">
                <a:latin typeface="Calibri" panose="020F0502020204030204" pitchFamily="34" charset="0"/>
              </a:rPr>
              <a:t>=0</a:t>
            </a:r>
            <a:r>
              <a:rPr lang="fr-FR" altLang="en-US" sz="1800" baseline="30000">
                <a:latin typeface="Calibri" panose="020F0502020204030204" pitchFamily="34" charset="0"/>
                <a:sym typeface="Symbol" pitchFamily="2" charset="2"/>
              </a:rPr>
              <a:t> o</a:t>
            </a:r>
            <a:r>
              <a:rPr lang="fr-FR" altLang="en-US" sz="1800">
                <a:latin typeface="Calibri" panose="020F0502020204030204" pitchFamily="34" charset="0"/>
                <a:sym typeface="Symbol" pitchFamily="2" charset="2"/>
              </a:rPr>
              <a:t>, polarisation angle α=0</a:t>
            </a:r>
            <a:r>
              <a:rPr lang="fr-FR" altLang="en-US" sz="1800" baseline="30000">
                <a:latin typeface="Calibri" panose="020F0502020204030204" pitchFamily="34" charset="0"/>
                <a:sym typeface="Symbol" pitchFamily="2" charset="2"/>
              </a:rPr>
              <a:t> o</a:t>
            </a:r>
            <a:r>
              <a:rPr lang="fr-FR" altLang="en-US" sz="1800">
                <a:latin typeface="Calibri" panose="020F0502020204030204" pitchFamily="34" charset="0"/>
                <a:sym typeface="Symbol" pitchFamily="2" charset="2"/>
              </a:rPr>
              <a:t>.</a:t>
            </a:r>
            <a:endParaRPr lang="fr-FR" altLang="en-US" sz="1200">
              <a:latin typeface="Calibri" panose="020F0502020204030204" pitchFamily="34" charset="0"/>
              <a:sym typeface="Symbol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FR" altLang="en-US" sz="1800">
              <a:latin typeface="Calibri" panose="020F0502020204030204" pitchFamily="34" charset="0"/>
              <a:sym typeface="Symbol" pitchFamily="2" charset="2"/>
            </a:endParaRPr>
          </a:p>
        </p:txBody>
      </p:sp>
      <p:graphicFrame>
        <p:nvGraphicFramePr>
          <p:cNvPr id="59423" name="Object 33">
            <a:extLst>
              <a:ext uri="{FF2B5EF4-FFF2-40B4-BE49-F238E27FC236}">
                <a16:creationId xmlns:a16="http://schemas.microsoft.com/office/drawing/2014/main" id="{70877E99-AD1C-26FF-7CC7-36E4F51DA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2160588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775700" imgH="7899400" progId="Equation.3">
                  <p:embed/>
                </p:oleObj>
              </mc:Choice>
              <mc:Fallback>
                <p:oleObj r:id="rId3" imgW="8775700" imgH="78994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60588"/>
                        <a:ext cx="381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4" name="Object 34">
            <a:extLst>
              <a:ext uri="{FF2B5EF4-FFF2-40B4-BE49-F238E27FC236}">
                <a16:creationId xmlns:a16="http://schemas.microsoft.com/office/drawing/2014/main" id="{48D224E4-59AE-DAB1-8C95-6DB449C98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2205038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775700" imgH="7899400" progId="Equation.3">
                  <p:embed/>
                </p:oleObj>
              </mc:Choice>
              <mc:Fallback>
                <p:oleObj r:id="rId5" imgW="8775700" imgH="78994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05038"/>
                        <a:ext cx="381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5" name="Object 35">
            <a:extLst>
              <a:ext uri="{FF2B5EF4-FFF2-40B4-BE49-F238E27FC236}">
                <a16:creationId xmlns:a16="http://schemas.microsoft.com/office/drawing/2014/main" id="{A81427E5-E8E8-3986-0D32-9B1E52CB07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3933825"/>
          <a:ext cx="19812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643800" imgH="7607300" progId="Equation.DSMT4">
                  <p:embed/>
                </p:oleObj>
              </mc:Choice>
              <mc:Fallback>
                <p:oleObj name="Equation" r:id="rId7" imgW="45643800" imgH="76073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33825"/>
                        <a:ext cx="19812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6" name="Rectangle 36">
            <a:extLst>
              <a:ext uri="{FF2B5EF4-FFF2-40B4-BE49-F238E27FC236}">
                <a16:creationId xmlns:a16="http://schemas.microsoft.com/office/drawing/2014/main" id="{B9D9AF6C-DAEB-8447-78FD-EB2ECF78B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11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latin typeface="Garamond" panose="02020404030301010803" pitchFamily="18" charset="0"/>
              </a:rPr>
              <a:t> </a:t>
            </a:r>
            <a:endParaRPr lang="fr-FR" altLang="en-US" sz="1800"/>
          </a:p>
        </p:txBody>
      </p:sp>
      <p:pic>
        <p:nvPicPr>
          <p:cNvPr id="59427" name="Picture 38">
            <a:extLst>
              <a:ext uri="{FF2B5EF4-FFF2-40B4-BE49-F238E27FC236}">
                <a16:creationId xmlns:a16="http://schemas.microsoft.com/office/drawing/2014/main" id="{178EA0CC-3ADD-67C4-B224-7A7EAEC59B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96975"/>
            <a:ext cx="50482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2">
            <a:extLst>
              <a:ext uri="{FF2B5EF4-FFF2-40B4-BE49-F238E27FC236}">
                <a16:creationId xmlns:a16="http://schemas.microsoft.com/office/drawing/2014/main" id="{1A55DA90-CFCD-D6E7-F0D8-7F5650705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Numerical Example of the Response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 Shielded Cable</a:t>
            </a:r>
          </a:p>
        </p:txBody>
      </p:sp>
    </p:spTree>
  </p:cSld>
  <p:clrMapOvr>
    <a:masterClrMapping/>
  </p:clrMapOvr>
  <p:transition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>
            <a:extLst>
              <a:ext uri="{FF2B5EF4-FFF2-40B4-BE49-F238E27FC236}">
                <a16:creationId xmlns:a16="http://schemas.microsoft.com/office/drawing/2014/main" id="{00AB89D9-9F7F-AB6D-80AC-612DBFEA5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42" name="Rectangle 4">
            <a:extLst>
              <a:ext uri="{FF2B5EF4-FFF2-40B4-BE49-F238E27FC236}">
                <a16:creationId xmlns:a16="http://schemas.microsoft.com/office/drawing/2014/main" id="{E6880F28-08AF-B0FA-6DEC-4CB882B26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147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11EC9B38-5E85-FC65-16BA-8268BEEBB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44" name="Rectangle 6">
            <a:extLst>
              <a:ext uri="{FF2B5EF4-FFF2-40B4-BE49-F238E27FC236}">
                <a16:creationId xmlns:a16="http://schemas.microsoft.com/office/drawing/2014/main" id="{7800273E-16DA-A9D9-C505-81B46B1AE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47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45" name="Rectangle 7">
            <a:extLst>
              <a:ext uri="{FF2B5EF4-FFF2-40B4-BE49-F238E27FC236}">
                <a16:creationId xmlns:a16="http://schemas.microsoft.com/office/drawing/2014/main" id="{38BD8E21-0F8C-3516-CFC7-0529945C0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46" name="Rectangle 8">
            <a:extLst>
              <a:ext uri="{FF2B5EF4-FFF2-40B4-BE49-F238E27FC236}">
                <a16:creationId xmlns:a16="http://schemas.microsoft.com/office/drawing/2014/main" id="{7C3272EE-9C71-038E-E985-88B15B818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47" name="Rectangle 9">
            <a:extLst>
              <a:ext uri="{FF2B5EF4-FFF2-40B4-BE49-F238E27FC236}">
                <a16:creationId xmlns:a16="http://schemas.microsoft.com/office/drawing/2014/main" id="{C2D17396-F5D3-28C4-8B37-2BA7DEF60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48" name="Rectangle 10">
            <a:extLst>
              <a:ext uri="{FF2B5EF4-FFF2-40B4-BE49-F238E27FC236}">
                <a16:creationId xmlns:a16="http://schemas.microsoft.com/office/drawing/2014/main" id="{CC1E2CB5-D9FA-9104-441A-E8B5C475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2566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49" name="Rectangle 11">
            <a:extLst>
              <a:ext uri="{FF2B5EF4-FFF2-40B4-BE49-F238E27FC236}">
                <a16:creationId xmlns:a16="http://schemas.microsoft.com/office/drawing/2014/main" id="{7901FBB6-3014-3FB6-B963-AF48B944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0" name="Rectangle 12">
            <a:extLst>
              <a:ext uri="{FF2B5EF4-FFF2-40B4-BE49-F238E27FC236}">
                <a16:creationId xmlns:a16="http://schemas.microsoft.com/office/drawing/2014/main" id="{15A60E93-E7D8-B23E-D5F8-35C9E1F78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1" name="Rectangle 13">
            <a:extLst>
              <a:ext uri="{FF2B5EF4-FFF2-40B4-BE49-F238E27FC236}">
                <a16:creationId xmlns:a16="http://schemas.microsoft.com/office/drawing/2014/main" id="{37880DA8-743C-FBA0-FA88-7370E65B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2" name="Rectangle 14">
            <a:extLst>
              <a:ext uri="{FF2B5EF4-FFF2-40B4-BE49-F238E27FC236}">
                <a16:creationId xmlns:a16="http://schemas.microsoft.com/office/drawing/2014/main" id="{1779F166-415E-A283-8A3A-053B02BF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3" name="Rectangle 15">
            <a:extLst>
              <a:ext uri="{FF2B5EF4-FFF2-40B4-BE49-F238E27FC236}">
                <a16:creationId xmlns:a16="http://schemas.microsoft.com/office/drawing/2014/main" id="{CDE66DF7-AD49-156D-37E8-E05A911F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4" name="Rectangle 16">
            <a:extLst>
              <a:ext uri="{FF2B5EF4-FFF2-40B4-BE49-F238E27FC236}">
                <a16:creationId xmlns:a16="http://schemas.microsoft.com/office/drawing/2014/main" id="{460A93EB-9B5D-FF96-FEC9-D8C931CC8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5" name="Rectangle 17">
            <a:extLst>
              <a:ext uri="{FF2B5EF4-FFF2-40B4-BE49-F238E27FC236}">
                <a16:creationId xmlns:a16="http://schemas.microsoft.com/office/drawing/2014/main" id="{F9085D6A-2AF5-F376-0CB4-F32C91A4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6" name="Rectangle 18">
            <a:extLst>
              <a:ext uri="{FF2B5EF4-FFF2-40B4-BE49-F238E27FC236}">
                <a16:creationId xmlns:a16="http://schemas.microsoft.com/office/drawing/2014/main" id="{C8DCFB61-7E74-8ED8-D238-1C28C0FA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7" name="Rectangle 19">
            <a:extLst>
              <a:ext uri="{FF2B5EF4-FFF2-40B4-BE49-F238E27FC236}">
                <a16:creationId xmlns:a16="http://schemas.microsoft.com/office/drawing/2014/main" id="{9656A539-D3E6-D01E-43C5-E267518A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8" name="Rectangle 20">
            <a:extLst>
              <a:ext uri="{FF2B5EF4-FFF2-40B4-BE49-F238E27FC236}">
                <a16:creationId xmlns:a16="http://schemas.microsoft.com/office/drawing/2014/main" id="{80CD162F-1C14-6C68-623B-6B66441C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59" name="Rectangle 21">
            <a:extLst>
              <a:ext uri="{FF2B5EF4-FFF2-40B4-BE49-F238E27FC236}">
                <a16:creationId xmlns:a16="http://schemas.microsoft.com/office/drawing/2014/main" id="{06551F84-BE59-9E45-956A-9F40C9D6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390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0" name="Rectangle 22">
            <a:extLst>
              <a:ext uri="{FF2B5EF4-FFF2-40B4-BE49-F238E27FC236}">
                <a16:creationId xmlns:a16="http://schemas.microsoft.com/office/drawing/2014/main" id="{57ACEC83-303C-FF40-BDF0-C19E983D0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1" name="Rectangle 23">
            <a:extLst>
              <a:ext uri="{FF2B5EF4-FFF2-40B4-BE49-F238E27FC236}">
                <a16:creationId xmlns:a16="http://schemas.microsoft.com/office/drawing/2014/main" id="{39379751-66B9-04C8-3CA6-88293EACA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2" name="Rectangle 24">
            <a:extLst>
              <a:ext uri="{FF2B5EF4-FFF2-40B4-BE49-F238E27FC236}">
                <a16:creationId xmlns:a16="http://schemas.microsoft.com/office/drawing/2014/main" id="{0DA5EE8E-1CCA-7BC6-F67E-B26423DB7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1633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3" name="Rectangle 25">
            <a:extLst>
              <a:ext uri="{FF2B5EF4-FFF2-40B4-BE49-F238E27FC236}">
                <a16:creationId xmlns:a16="http://schemas.microsoft.com/office/drawing/2014/main" id="{9596BC0F-5AEC-28E0-A3A2-DD9A7BEB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4" name="Rectangle 26">
            <a:extLst>
              <a:ext uri="{FF2B5EF4-FFF2-40B4-BE49-F238E27FC236}">
                <a16:creationId xmlns:a16="http://schemas.microsoft.com/office/drawing/2014/main" id="{89C774BD-12FD-4401-A2E4-B44A7D64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5" name="Rectangle 27">
            <a:extLst>
              <a:ext uri="{FF2B5EF4-FFF2-40B4-BE49-F238E27FC236}">
                <a16:creationId xmlns:a16="http://schemas.microsoft.com/office/drawing/2014/main" id="{29BEBE32-F721-454B-3BFE-6143C490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6" name="Rectangle 28">
            <a:extLst>
              <a:ext uri="{FF2B5EF4-FFF2-40B4-BE49-F238E27FC236}">
                <a16:creationId xmlns:a16="http://schemas.microsoft.com/office/drawing/2014/main" id="{A79BD870-13A3-E00A-7090-165158B2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7" name="Rectangle 29">
            <a:extLst>
              <a:ext uri="{FF2B5EF4-FFF2-40B4-BE49-F238E27FC236}">
                <a16:creationId xmlns:a16="http://schemas.microsoft.com/office/drawing/2014/main" id="{1447AC39-9D7A-5A82-F061-EE166E070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33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8" name="Rectangle 30">
            <a:extLst>
              <a:ext uri="{FF2B5EF4-FFF2-40B4-BE49-F238E27FC236}">
                <a16:creationId xmlns:a16="http://schemas.microsoft.com/office/drawing/2014/main" id="{FC8FB3D9-5275-51EE-0E9D-4B0CEBC6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69" name="Rectangle 31">
            <a:extLst>
              <a:ext uri="{FF2B5EF4-FFF2-40B4-BE49-F238E27FC236}">
                <a16:creationId xmlns:a16="http://schemas.microsoft.com/office/drawing/2014/main" id="{144DA08A-5000-D0C0-6108-18112D69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70" name="Rectangle 32">
            <a:extLst>
              <a:ext uri="{FF2B5EF4-FFF2-40B4-BE49-F238E27FC236}">
                <a16:creationId xmlns:a16="http://schemas.microsoft.com/office/drawing/2014/main" id="{054DA293-8EC4-AF16-D352-BC54221E8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7850" y="37211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latin typeface="Garamond" panose="02020404030301010803" pitchFamily="18" charset="0"/>
              </a:rPr>
              <a:t> </a:t>
            </a:r>
            <a:endParaRPr lang="fr-FR" altLang="en-US" sz="1800"/>
          </a:p>
        </p:txBody>
      </p:sp>
      <p:sp>
        <p:nvSpPr>
          <p:cNvPr id="61471" name="Rectangle 33">
            <a:extLst>
              <a:ext uri="{FF2B5EF4-FFF2-40B4-BE49-F238E27FC236}">
                <a16:creationId xmlns:a16="http://schemas.microsoft.com/office/drawing/2014/main" id="{2DB9540D-950A-3449-DAFC-D10B1FB9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2319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1472" name="Rectangle 35">
            <a:extLst>
              <a:ext uri="{FF2B5EF4-FFF2-40B4-BE49-F238E27FC236}">
                <a16:creationId xmlns:a16="http://schemas.microsoft.com/office/drawing/2014/main" id="{E58BFA64-ADDB-3601-226F-B1AE1000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300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pic>
        <p:nvPicPr>
          <p:cNvPr id="61473" name="Picture 3">
            <a:extLst>
              <a:ext uri="{FF2B5EF4-FFF2-40B4-BE49-F238E27FC236}">
                <a16:creationId xmlns:a16="http://schemas.microsoft.com/office/drawing/2014/main" id="{16B6CB09-DD7F-1F69-BE1A-ADE56B29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484313"/>
            <a:ext cx="42799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4" name="Picture 4">
            <a:extLst>
              <a:ext uri="{FF2B5EF4-FFF2-40B4-BE49-F238E27FC236}">
                <a16:creationId xmlns:a16="http://schemas.microsoft.com/office/drawing/2014/main" id="{2076791C-C478-0451-207E-D9AA05B7F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716338"/>
            <a:ext cx="38989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5" name="TextBox 5">
            <a:extLst>
              <a:ext uri="{FF2B5EF4-FFF2-40B4-BE49-F238E27FC236}">
                <a16:creationId xmlns:a16="http://schemas.microsoft.com/office/drawing/2014/main" id="{4965F6EE-1459-13E1-9E6E-D210533D4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2133600"/>
            <a:ext cx="217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Spectral magnitude</a:t>
            </a:r>
          </a:p>
        </p:txBody>
      </p:sp>
      <p:sp>
        <p:nvSpPr>
          <p:cNvPr id="61476" name="TextBox 44">
            <a:extLst>
              <a:ext uri="{FF2B5EF4-FFF2-40B4-BE49-F238E27FC236}">
                <a16:creationId xmlns:a16="http://schemas.microsoft.com/office/drawing/2014/main" id="{469775F6-9A36-ECF7-90EB-831216A0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4508500"/>
            <a:ext cx="2243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Transient Response</a:t>
            </a:r>
          </a:p>
        </p:txBody>
      </p:sp>
      <p:sp>
        <p:nvSpPr>
          <p:cNvPr id="61477" name="Title 1">
            <a:extLst>
              <a:ext uri="{FF2B5EF4-FFF2-40B4-BE49-F238E27FC236}">
                <a16:creationId xmlns:a16="http://schemas.microsoft.com/office/drawing/2014/main" id="{612177AC-2B1B-B470-CF65-DE1CD8961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4485FCF5-6209-D4D3-B4C9-63041F92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Numerical Example of the Response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 Shielded Cable: External Response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30414F82-EB3F-D28C-F0D6-74CCB2E16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334000"/>
          </a:xfrm>
        </p:spPr>
        <p:txBody>
          <a:bodyPr/>
          <a:lstStyle/>
          <a:p>
            <a:pPr eaLnBrk="1" hangingPunct="1"/>
            <a:endParaRPr lang="en-US" altLang="en-CH"/>
          </a:p>
          <a:p>
            <a:pPr eaLnBrk="1" hangingPunct="1"/>
            <a:r>
              <a:rPr lang="en-US" altLang="en-CH"/>
              <a:t>For </a:t>
            </a:r>
            <a:r>
              <a:rPr lang="en-US" altLang="en-CH" i="1"/>
              <a:t>perfectly conducting</a:t>
            </a:r>
            <a:r>
              <a:rPr lang="en-US" altLang="en-CH"/>
              <a:t> structures, these 3 modes can be determined separately </a:t>
            </a:r>
          </a:p>
          <a:p>
            <a:pPr lvl="1" eaLnBrk="1" hangingPunct="1"/>
            <a:r>
              <a:rPr lang="en-US" altLang="en-CH"/>
              <a:t>and combined according to the excitation and loading (boundary conditions)</a:t>
            </a:r>
          </a:p>
          <a:p>
            <a:pPr eaLnBrk="1" hangingPunct="1"/>
            <a:r>
              <a:rPr lang="en-US" altLang="en-CH"/>
              <a:t>However, for cases involving conductor loss, the modes couple together and are described as hybrid modes</a:t>
            </a:r>
          </a:p>
          <a:p>
            <a:pPr eaLnBrk="1" hangingPunct="1"/>
            <a:r>
              <a:rPr lang="en-US" altLang="en-CH"/>
              <a:t>We can derive the properties of these modes from Maxwell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equations</a:t>
            </a:r>
            <a:endParaRPr lang="en-US" altLang="en-CH"/>
          </a:p>
        </p:txBody>
      </p:sp>
      <p:sp>
        <p:nvSpPr>
          <p:cNvPr id="12290" name="Title 2">
            <a:extLst>
              <a:ext uri="{FF2B5EF4-FFF2-40B4-BE49-F238E27FC236}">
                <a16:creationId xmlns:a16="http://schemas.microsoft.com/office/drawing/2014/main" id="{0760C660-FDCB-F4B5-8CFB-5E272F9EB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CH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205311-AA8B-DC16-E9FB-9C8F915F1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Propagation on TLs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>
            <a:extLst>
              <a:ext uri="{FF2B5EF4-FFF2-40B4-BE49-F238E27FC236}">
                <a16:creationId xmlns:a16="http://schemas.microsoft.com/office/drawing/2014/main" id="{BA05D3DE-3914-48CA-77D5-C9BCD69D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0" name="Rectangle 4">
            <a:extLst>
              <a:ext uri="{FF2B5EF4-FFF2-40B4-BE49-F238E27FC236}">
                <a16:creationId xmlns:a16="http://schemas.microsoft.com/office/drawing/2014/main" id="{F11697E4-61AA-322F-3C18-04E7FA7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147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1" name="Rectangle 5">
            <a:extLst>
              <a:ext uri="{FF2B5EF4-FFF2-40B4-BE49-F238E27FC236}">
                <a16:creationId xmlns:a16="http://schemas.microsoft.com/office/drawing/2014/main" id="{DC43645E-637F-EC26-1E6A-1338482FF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2" name="Rectangle 6">
            <a:extLst>
              <a:ext uri="{FF2B5EF4-FFF2-40B4-BE49-F238E27FC236}">
                <a16:creationId xmlns:a16="http://schemas.microsoft.com/office/drawing/2014/main" id="{BBF4E69C-088E-AD72-98D1-0F8A984C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47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3" name="Rectangle 7">
            <a:extLst>
              <a:ext uri="{FF2B5EF4-FFF2-40B4-BE49-F238E27FC236}">
                <a16:creationId xmlns:a16="http://schemas.microsoft.com/office/drawing/2014/main" id="{0F5041F4-0AB3-E6DF-1137-7EC6E5805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4" name="Rectangle 8">
            <a:extLst>
              <a:ext uri="{FF2B5EF4-FFF2-40B4-BE49-F238E27FC236}">
                <a16:creationId xmlns:a16="http://schemas.microsoft.com/office/drawing/2014/main" id="{6F88F71C-5A7F-C5CF-4D2F-455CC9B6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5" name="Rectangle 9">
            <a:extLst>
              <a:ext uri="{FF2B5EF4-FFF2-40B4-BE49-F238E27FC236}">
                <a16:creationId xmlns:a16="http://schemas.microsoft.com/office/drawing/2014/main" id="{42651B77-266A-501B-B2B2-7A80CB118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6" name="Rectangle 10">
            <a:extLst>
              <a:ext uri="{FF2B5EF4-FFF2-40B4-BE49-F238E27FC236}">
                <a16:creationId xmlns:a16="http://schemas.microsoft.com/office/drawing/2014/main" id="{042041B7-78A6-1792-7660-771BA45E2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566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7" name="Rectangle 11">
            <a:extLst>
              <a:ext uri="{FF2B5EF4-FFF2-40B4-BE49-F238E27FC236}">
                <a16:creationId xmlns:a16="http://schemas.microsoft.com/office/drawing/2014/main" id="{56318B1C-3AD3-F720-2865-36FD8F2B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8" name="Rectangle 12">
            <a:extLst>
              <a:ext uri="{FF2B5EF4-FFF2-40B4-BE49-F238E27FC236}">
                <a16:creationId xmlns:a16="http://schemas.microsoft.com/office/drawing/2014/main" id="{378F5207-7A1D-058E-6751-94A12E41E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499" name="Rectangle 13">
            <a:extLst>
              <a:ext uri="{FF2B5EF4-FFF2-40B4-BE49-F238E27FC236}">
                <a16:creationId xmlns:a16="http://schemas.microsoft.com/office/drawing/2014/main" id="{BF8338C3-2387-78E3-2471-62D79D3A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0" name="Rectangle 14">
            <a:extLst>
              <a:ext uri="{FF2B5EF4-FFF2-40B4-BE49-F238E27FC236}">
                <a16:creationId xmlns:a16="http://schemas.microsoft.com/office/drawing/2014/main" id="{E341A83A-B730-12A1-5D08-CDE14F896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1" name="Rectangle 15">
            <a:extLst>
              <a:ext uri="{FF2B5EF4-FFF2-40B4-BE49-F238E27FC236}">
                <a16:creationId xmlns:a16="http://schemas.microsoft.com/office/drawing/2014/main" id="{C96C4C23-D1F5-E18B-DDC3-1920DF301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2" name="Rectangle 16">
            <a:extLst>
              <a:ext uri="{FF2B5EF4-FFF2-40B4-BE49-F238E27FC236}">
                <a16:creationId xmlns:a16="http://schemas.microsoft.com/office/drawing/2014/main" id="{A05D918E-9AB8-91F0-AFE3-36101627F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3" name="Rectangle 17">
            <a:extLst>
              <a:ext uri="{FF2B5EF4-FFF2-40B4-BE49-F238E27FC236}">
                <a16:creationId xmlns:a16="http://schemas.microsoft.com/office/drawing/2014/main" id="{16AE9D9C-67C6-6BB1-D3B3-9A4BDA20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4" name="Rectangle 18">
            <a:extLst>
              <a:ext uri="{FF2B5EF4-FFF2-40B4-BE49-F238E27FC236}">
                <a16:creationId xmlns:a16="http://schemas.microsoft.com/office/drawing/2014/main" id="{8C88B826-CE4F-9942-EECD-330E9100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5" name="Rectangle 19">
            <a:extLst>
              <a:ext uri="{FF2B5EF4-FFF2-40B4-BE49-F238E27FC236}">
                <a16:creationId xmlns:a16="http://schemas.microsoft.com/office/drawing/2014/main" id="{CF7BB3F2-6D28-3E78-5443-2EA025CF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6" name="Rectangle 20">
            <a:extLst>
              <a:ext uri="{FF2B5EF4-FFF2-40B4-BE49-F238E27FC236}">
                <a16:creationId xmlns:a16="http://schemas.microsoft.com/office/drawing/2014/main" id="{2501FF5A-5D2E-0700-A373-54935FDD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7" name="Rectangle 22">
            <a:extLst>
              <a:ext uri="{FF2B5EF4-FFF2-40B4-BE49-F238E27FC236}">
                <a16:creationId xmlns:a16="http://schemas.microsoft.com/office/drawing/2014/main" id="{D2C2FDD6-643F-C99C-06B0-3057FD6C2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8" name="Rectangle 23">
            <a:extLst>
              <a:ext uri="{FF2B5EF4-FFF2-40B4-BE49-F238E27FC236}">
                <a16:creationId xmlns:a16="http://schemas.microsoft.com/office/drawing/2014/main" id="{3018F172-4CB0-C45F-F9B6-F54C743BF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09" name="Rectangle 24">
            <a:extLst>
              <a:ext uri="{FF2B5EF4-FFF2-40B4-BE49-F238E27FC236}">
                <a16:creationId xmlns:a16="http://schemas.microsoft.com/office/drawing/2014/main" id="{A72B3409-4714-5B9B-193F-3EE4B13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633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10" name="Rectangle 25">
            <a:extLst>
              <a:ext uri="{FF2B5EF4-FFF2-40B4-BE49-F238E27FC236}">
                <a16:creationId xmlns:a16="http://schemas.microsoft.com/office/drawing/2014/main" id="{81F747E3-ADFD-E18C-8E8E-5A03040E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11" name="Rectangle 26">
            <a:extLst>
              <a:ext uri="{FF2B5EF4-FFF2-40B4-BE49-F238E27FC236}">
                <a16:creationId xmlns:a16="http://schemas.microsoft.com/office/drawing/2014/main" id="{795D8C32-2641-B39C-2926-1886E3A48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12" name="Rectangle 27">
            <a:extLst>
              <a:ext uri="{FF2B5EF4-FFF2-40B4-BE49-F238E27FC236}">
                <a16:creationId xmlns:a16="http://schemas.microsoft.com/office/drawing/2014/main" id="{A483BBA4-1581-5528-A899-1FCA4B427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13" name="Rectangle 28">
            <a:extLst>
              <a:ext uri="{FF2B5EF4-FFF2-40B4-BE49-F238E27FC236}">
                <a16:creationId xmlns:a16="http://schemas.microsoft.com/office/drawing/2014/main" id="{5B419C1D-5A63-D438-1F1C-C5A8DB145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14" name="Rectangle 29">
            <a:extLst>
              <a:ext uri="{FF2B5EF4-FFF2-40B4-BE49-F238E27FC236}">
                <a16:creationId xmlns:a16="http://schemas.microsoft.com/office/drawing/2014/main" id="{30DD58D7-FD5F-6305-0A5D-B71824A7C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33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15" name="Rectangle 30">
            <a:extLst>
              <a:ext uri="{FF2B5EF4-FFF2-40B4-BE49-F238E27FC236}">
                <a16:creationId xmlns:a16="http://schemas.microsoft.com/office/drawing/2014/main" id="{ECB5DE15-290C-17B7-11D4-03D060825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16" name="Rectangle 31">
            <a:extLst>
              <a:ext uri="{FF2B5EF4-FFF2-40B4-BE49-F238E27FC236}">
                <a16:creationId xmlns:a16="http://schemas.microsoft.com/office/drawing/2014/main" id="{24737214-BF1C-C499-C697-56829AAC6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17" name="Rectangle 32">
            <a:extLst>
              <a:ext uri="{FF2B5EF4-FFF2-40B4-BE49-F238E27FC236}">
                <a16:creationId xmlns:a16="http://schemas.microsoft.com/office/drawing/2014/main" id="{AB1F0239-2977-EC57-3947-8631C598C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7238" y="3721100"/>
            <a:ext cx="91440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latin typeface="Garamond" panose="02020404030301010803" pitchFamily="18" charset="0"/>
              </a:rPr>
              <a:t> </a:t>
            </a:r>
            <a:endParaRPr lang="fr-FR" altLang="en-US" sz="1800"/>
          </a:p>
        </p:txBody>
      </p:sp>
      <p:sp>
        <p:nvSpPr>
          <p:cNvPr id="63518" name="Rectangle 33">
            <a:extLst>
              <a:ext uri="{FF2B5EF4-FFF2-40B4-BE49-F238E27FC236}">
                <a16:creationId xmlns:a16="http://schemas.microsoft.com/office/drawing/2014/main" id="{59511C15-A382-A10A-889A-44E61876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2319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19" name="Rectangle 35">
            <a:extLst>
              <a:ext uri="{FF2B5EF4-FFF2-40B4-BE49-F238E27FC236}">
                <a16:creationId xmlns:a16="http://schemas.microsoft.com/office/drawing/2014/main" id="{181B2B26-1C16-5B41-2D93-92E1D0810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300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3520" name="TextBox 5">
            <a:extLst>
              <a:ext uri="{FF2B5EF4-FFF2-40B4-BE49-F238E27FC236}">
                <a16:creationId xmlns:a16="http://schemas.microsoft.com/office/drawing/2014/main" id="{4AE68E53-778B-1BF4-ED9D-3C09C2FA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2133600"/>
            <a:ext cx="217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Spectral magnitude</a:t>
            </a:r>
          </a:p>
        </p:txBody>
      </p:sp>
      <p:sp>
        <p:nvSpPr>
          <p:cNvPr id="63521" name="TextBox 44">
            <a:extLst>
              <a:ext uri="{FF2B5EF4-FFF2-40B4-BE49-F238E27FC236}">
                <a16:creationId xmlns:a16="http://schemas.microsoft.com/office/drawing/2014/main" id="{8C103BF3-64AF-59F1-0375-F2A4CC7D0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4508500"/>
            <a:ext cx="2243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Transient Response</a:t>
            </a:r>
          </a:p>
        </p:txBody>
      </p:sp>
      <p:pic>
        <p:nvPicPr>
          <p:cNvPr id="63522" name="Picture 1">
            <a:extLst>
              <a:ext uri="{FF2B5EF4-FFF2-40B4-BE49-F238E27FC236}">
                <a16:creationId xmlns:a16="http://schemas.microsoft.com/office/drawing/2014/main" id="{7776D101-C967-6875-9005-9186D7E7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700213"/>
            <a:ext cx="3733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3" name="Picture 2">
            <a:extLst>
              <a:ext uri="{FF2B5EF4-FFF2-40B4-BE49-F238E27FC236}">
                <a16:creationId xmlns:a16="http://schemas.microsoft.com/office/drawing/2014/main" id="{7DF57B91-15C3-4302-F042-E5873B7A3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933825"/>
            <a:ext cx="3340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>
            <a:extLst>
              <a:ext uri="{FF2B5EF4-FFF2-40B4-BE49-F238E27FC236}">
                <a16:creationId xmlns:a16="http://schemas.microsoft.com/office/drawing/2014/main" id="{44D0BDAF-1D25-C1AC-1D6B-2770B2B2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Numerical Example of the Response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 Shielded Cable: Internal Response</a:t>
            </a:r>
          </a:p>
        </p:txBody>
      </p:sp>
    </p:spTree>
  </p:cSld>
  <p:clrMapOvr>
    <a:masterClrMapping/>
  </p:clrMapOvr>
  <p:transition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>
            <a:extLst>
              <a:ext uri="{FF2B5EF4-FFF2-40B4-BE49-F238E27FC236}">
                <a16:creationId xmlns:a16="http://schemas.microsoft.com/office/drawing/2014/main" id="{69AF3670-0A4E-F6C1-971C-23C32E0F9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38" name="Rectangle 4">
            <a:extLst>
              <a:ext uri="{FF2B5EF4-FFF2-40B4-BE49-F238E27FC236}">
                <a16:creationId xmlns:a16="http://schemas.microsoft.com/office/drawing/2014/main" id="{8A363D33-337B-A81B-4D42-4BA947E1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147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EF20157C-488C-1F67-DFCD-E817503A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6E856D81-A661-1877-8D42-58B9AB8F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47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1" name="Rectangle 7">
            <a:extLst>
              <a:ext uri="{FF2B5EF4-FFF2-40B4-BE49-F238E27FC236}">
                <a16:creationId xmlns:a16="http://schemas.microsoft.com/office/drawing/2014/main" id="{FF063CC7-C2A6-9848-CA38-9DB226B3F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2" name="Rectangle 8">
            <a:extLst>
              <a:ext uri="{FF2B5EF4-FFF2-40B4-BE49-F238E27FC236}">
                <a16:creationId xmlns:a16="http://schemas.microsoft.com/office/drawing/2014/main" id="{9A012767-BA77-4C9F-55A8-F62001D7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3" name="Rectangle 9">
            <a:extLst>
              <a:ext uri="{FF2B5EF4-FFF2-40B4-BE49-F238E27FC236}">
                <a16:creationId xmlns:a16="http://schemas.microsoft.com/office/drawing/2014/main" id="{63B44186-B6ED-8368-EDF3-757D34F5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4" name="Rectangle 10">
            <a:extLst>
              <a:ext uri="{FF2B5EF4-FFF2-40B4-BE49-F238E27FC236}">
                <a16:creationId xmlns:a16="http://schemas.microsoft.com/office/drawing/2014/main" id="{D9903775-B2B7-B2E8-8DB8-1B994F6C2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2566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5" name="Rectangle 11">
            <a:extLst>
              <a:ext uri="{FF2B5EF4-FFF2-40B4-BE49-F238E27FC236}">
                <a16:creationId xmlns:a16="http://schemas.microsoft.com/office/drawing/2014/main" id="{7659D83A-F676-FC33-E24C-C65764784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6" name="Rectangle 12">
            <a:extLst>
              <a:ext uri="{FF2B5EF4-FFF2-40B4-BE49-F238E27FC236}">
                <a16:creationId xmlns:a16="http://schemas.microsoft.com/office/drawing/2014/main" id="{8425689E-8324-D091-1B88-1087B4C24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7" name="Rectangle 13">
            <a:extLst>
              <a:ext uri="{FF2B5EF4-FFF2-40B4-BE49-F238E27FC236}">
                <a16:creationId xmlns:a16="http://schemas.microsoft.com/office/drawing/2014/main" id="{B92A2AD7-BDBB-AEBB-CD59-6AD550047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8" name="Rectangle 14">
            <a:extLst>
              <a:ext uri="{FF2B5EF4-FFF2-40B4-BE49-F238E27FC236}">
                <a16:creationId xmlns:a16="http://schemas.microsoft.com/office/drawing/2014/main" id="{56777D64-540E-37BA-085E-C429FBE4F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49" name="Rectangle 15">
            <a:extLst>
              <a:ext uri="{FF2B5EF4-FFF2-40B4-BE49-F238E27FC236}">
                <a16:creationId xmlns:a16="http://schemas.microsoft.com/office/drawing/2014/main" id="{D24275A4-98E8-3AE0-C4FA-71A88747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0" name="Rectangle 16">
            <a:extLst>
              <a:ext uri="{FF2B5EF4-FFF2-40B4-BE49-F238E27FC236}">
                <a16:creationId xmlns:a16="http://schemas.microsoft.com/office/drawing/2014/main" id="{64D4BE19-EC78-CCB8-5350-F76C3107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1" name="Rectangle 17">
            <a:extLst>
              <a:ext uri="{FF2B5EF4-FFF2-40B4-BE49-F238E27FC236}">
                <a16:creationId xmlns:a16="http://schemas.microsoft.com/office/drawing/2014/main" id="{ABC4A747-EAED-A40C-C336-6610B582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2" name="Rectangle 18">
            <a:extLst>
              <a:ext uri="{FF2B5EF4-FFF2-40B4-BE49-F238E27FC236}">
                <a16:creationId xmlns:a16="http://schemas.microsoft.com/office/drawing/2014/main" id="{B895501C-2947-ED63-7A0E-E9E3CAF63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3" name="Rectangle 19">
            <a:extLst>
              <a:ext uri="{FF2B5EF4-FFF2-40B4-BE49-F238E27FC236}">
                <a16:creationId xmlns:a16="http://schemas.microsoft.com/office/drawing/2014/main" id="{D20C184D-EE4C-47B1-18F9-20FE72EBD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4" name="Rectangle 20">
            <a:extLst>
              <a:ext uri="{FF2B5EF4-FFF2-40B4-BE49-F238E27FC236}">
                <a16:creationId xmlns:a16="http://schemas.microsoft.com/office/drawing/2014/main" id="{A31DEF95-6E31-501D-3F43-0F4DFEA59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5" name="Rectangle 21">
            <a:extLst>
              <a:ext uri="{FF2B5EF4-FFF2-40B4-BE49-F238E27FC236}">
                <a16:creationId xmlns:a16="http://schemas.microsoft.com/office/drawing/2014/main" id="{999ADB8D-B024-DF3A-52D1-5F8F21E9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390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6" name="Rectangle 22">
            <a:extLst>
              <a:ext uri="{FF2B5EF4-FFF2-40B4-BE49-F238E27FC236}">
                <a16:creationId xmlns:a16="http://schemas.microsoft.com/office/drawing/2014/main" id="{4952917F-389F-5090-DAF5-3BF14184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7" name="Rectangle 23">
            <a:extLst>
              <a:ext uri="{FF2B5EF4-FFF2-40B4-BE49-F238E27FC236}">
                <a16:creationId xmlns:a16="http://schemas.microsoft.com/office/drawing/2014/main" id="{425FF36B-EF1F-3B15-8CAF-55B1D7933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8" name="Rectangle 24">
            <a:extLst>
              <a:ext uri="{FF2B5EF4-FFF2-40B4-BE49-F238E27FC236}">
                <a16:creationId xmlns:a16="http://schemas.microsoft.com/office/drawing/2014/main" id="{811A135B-6766-AD57-3979-BC7B05ACB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1633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59" name="Rectangle 25">
            <a:extLst>
              <a:ext uri="{FF2B5EF4-FFF2-40B4-BE49-F238E27FC236}">
                <a16:creationId xmlns:a16="http://schemas.microsoft.com/office/drawing/2014/main" id="{F1D362F2-F774-28A0-003C-6BD3AC9E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60" name="Rectangle 26">
            <a:extLst>
              <a:ext uri="{FF2B5EF4-FFF2-40B4-BE49-F238E27FC236}">
                <a16:creationId xmlns:a16="http://schemas.microsoft.com/office/drawing/2014/main" id="{866BCAD4-FF94-5F4A-5971-0C2732030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61" name="Rectangle 27">
            <a:extLst>
              <a:ext uri="{FF2B5EF4-FFF2-40B4-BE49-F238E27FC236}">
                <a16:creationId xmlns:a16="http://schemas.microsoft.com/office/drawing/2014/main" id="{BF4D6547-AFFA-E943-E9F7-FBFBC34F4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62" name="Rectangle 28">
            <a:extLst>
              <a:ext uri="{FF2B5EF4-FFF2-40B4-BE49-F238E27FC236}">
                <a16:creationId xmlns:a16="http://schemas.microsoft.com/office/drawing/2014/main" id="{80D0B82A-ADAB-5A92-BB2B-0F22AF455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63" name="Rectangle 29">
            <a:extLst>
              <a:ext uri="{FF2B5EF4-FFF2-40B4-BE49-F238E27FC236}">
                <a16:creationId xmlns:a16="http://schemas.microsoft.com/office/drawing/2014/main" id="{9C56DEA5-7CB6-1002-9501-E0DE8CDA6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33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64" name="Rectangle 30">
            <a:extLst>
              <a:ext uri="{FF2B5EF4-FFF2-40B4-BE49-F238E27FC236}">
                <a16:creationId xmlns:a16="http://schemas.microsoft.com/office/drawing/2014/main" id="{BAABB8AE-A665-7F64-E252-F178EE994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65" name="Rectangle 31">
            <a:extLst>
              <a:ext uri="{FF2B5EF4-FFF2-40B4-BE49-F238E27FC236}">
                <a16:creationId xmlns:a16="http://schemas.microsoft.com/office/drawing/2014/main" id="{08576FE4-0BC0-297A-4634-11CD6D08F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66" name="Rectangle 33">
            <a:extLst>
              <a:ext uri="{FF2B5EF4-FFF2-40B4-BE49-F238E27FC236}">
                <a16:creationId xmlns:a16="http://schemas.microsoft.com/office/drawing/2014/main" id="{4C58874D-3A10-FCA6-DBB4-B14A5AB47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2319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67" name="Rectangle 35">
            <a:extLst>
              <a:ext uri="{FF2B5EF4-FFF2-40B4-BE49-F238E27FC236}">
                <a16:creationId xmlns:a16="http://schemas.microsoft.com/office/drawing/2014/main" id="{E02BA873-0CE5-CD0C-CDF5-0CABB32D1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300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1800"/>
          </a:p>
        </p:txBody>
      </p:sp>
      <p:sp>
        <p:nvSpPr>
          <p:cNvPr id="65568" name="Rectangle 3">
            <a:extLst>
              <a:ext uri="{FF2B5EF4-FFF2-40B4-BE49-F238E27FC236}">
                <a16:creationId xmlns:a16="http://schemas.microsoft.com/office/drawing/2014/main" id="{8084FCF6-9124-6689-2F08-E09740DB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133600"/>
            <a:ext cx="7848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[1]	F. M. Tesche, Electromagnetic Compatibility, Clemson University.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[2]	F. M. Tesche</a:t>
            </a:r>
            <a:r>
              <a:rPr lang="en-US" altLang="en-US" sz="1800" i="1">
                <a:latin typeface="Calibri" panose="020F0502020204030204" pitchFamily="34" charset="0"/>
              </a:rPr>
              <a:t>,</a:t>
            </a:r>
            <a:r>
              <a:rPr lang="en-US" altLang="en-US" sz="1800">
                <a:latin typeface="Calibri" panose="020F0502020204030204" pitchFamily="34" charset="0"/>
              </a:rPr>
              <a:t> M. Ianoz, T. Karlsson, </a:t>
            </a:r>
            <a:r>
              <a:rPr lang="en-US" altLang="en-US" sz="1800" i="1">
                <a:latin typeface="Calibri" panose="020F0502020204030204" pitchFamily="34" charset="0"/>
              </a:rPr>
              <a:t>EMC analysis methods and computational models</a:t>
            </a:r>
            <a:r>
              <a:rPr lang="en-US" altLang="en-US" sz="1800">
                <a:latin typeface="Calibri" panose="020F0502020204030204" pitchFamily="34" charset="0"/>
              </a:rPr>
              <a:t>. New York: Wiley, 1997.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[3]	Ramo, Whinnery and Van Duzer, “Fields and Waves in Communication Electronics”, John Wiley, 1984.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[4]	E. F. Vance, </a:t>
            </a:r>
            <a:r>
              <a:rPr lang="en-US" altLang="en-US" sz="1800" i="1">
                <a:latin typeface="Calibri" panose="020F0502020204030204" pitchFamily="34" charset="0"/>
              </a:rPr>
              <a:t>Coupling to shielded cables / Edward F. Vance</a:t>
            </a:r>
            <a:r>
              <a:rPr lang="en-US" altLang="en-US" sz="1800">
                <a:latin typeface="Calibri" panose="020F0502020204030204" pitchFamily="34" charset="0"/>
              </a:rPr>
              <a:t>. New York : Wiley, 1978.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[5]	B. Démoulin and L. Koné. (2010) Shielded Cables Transfer Impedance Measurement. </a:t>
            </a:r>
            <a:r>
              <a:rPr lang="en-US" altLang="en-US" sz="1800" i="1">
                <a:latin typeface="Calibri" panose="020F0502020204030204" pitchFamily="34" charset="0"/>
              </a:rPr>
              <a:t>IEEE EMC Society Newsletter</a:t>
            </a:r>
            <a:r>
              <a:rPr lang="en-US" altLang="en-US" sz="1800">
                <a:latin typeface="Calibri" panose="020F0502020204030204" pitchFamily="34" charset="0"/>
              </a:rPr>
              <a:t>. 38-45. </a:t>
            </a:r>
          </a:p>
        </p:txBody>
      </p:sp>
      <p:sp>
        <p:nvSpPr>
          <p:cNvPr id="65569" name="Title 1">
            <a:extLst>
              <a:ext uri="{FF2B5EF4-FFF2-40B4-BE49-F238E27FC236}">
                <a16:creationId xmlns:a16="http://schemas.microsoft.com/office/drawing/2014/main" id="{3F117606-64A8-CBD4-7805-AA34E7AA4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en-US">
              <a:ea typeface="ＭＳ Ｐゴシック" panose="020B0600070205080204" pitchFamily="34" charset="-128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B3F4E90D-2051-CAFA-EDDA-87DFEA53F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References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>
            <a:extLst>
              <a:ext uri="{FF2B5EF4-FFF2-40B4-BE49-F238E27FC236}">
                <a16:creationId xmlns:a16="http://schemas.microsoft.com/office/drawing/2014/main" id="{B1F6A643-678D-9E7A-D39F-64EB0AE99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CH"/>
              <a:t>Starting with Maxwell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equations in a source-free region (</a:t>
            </a:r>
            <a:r>
              <a:rPr lang="en-US" altLang="ja-JP" i="1"/>
              <a:t>J</a:t>
            </a:r>
            <a:r>
              <a:rPr lang="en-US" altLang="ja-JP"/>
              <a:t> = 0) 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>
              <a:buFontTx/>
              <a:buNone/>
            </a:pPr>
            <a:r>
              <a:rPr lang="en-US" altLang="en-CH"/>
              <a:t>     the </a:t>
            </a:r>
            <a:r>
              <a:rPr lang="en-US" altLang="en-CH" i="1"/>
              <a:t>vector</a:t>
            </a:r>
            <a:r>
              <a:rPr lang="en-US" altLang="en-CH"/>
              <a:t> wave equations can be derived:</a:t>
            </a:r>
          </a:p>
          <a:p>
            <a:pPr eaLnBrk="1" hangingPunct="1">
              <a:buFontTx/>
              <a:buNone/>
            </a:pPr>
            <a:endParaRPr lang="en-US" altLang="en-CH"/>
          </a:p>
          <a:p>
            <a:pPr eaLnBrk="1" hangingPunct="1">
              <a:buFontTx/>
              <a:buNone/>
            </a:pPr>
            <a:endParaRPr lang="en-US" altLang="en-CH"/>
          </a:p>
          <a:p>
            <a:pPr eaLnBrk="1" hangingPunct="1">
              <a:buFontTx/>
              <a:buNone/>
            </a:pPr>
            <a:endParaRPr lang="en-US" altLang="en-CH"/>
          </a:p>
          <a:p>
            <a:pPr eaLnBrk="1" hangingPunct="1">
              <a:buFontTx/>
              <a:buNone/>
            </a:pPr>
            <a:endParaRPr lang="en-US" altLang="en-CH"/>
          </a:p>
        </p:txBody>
      </p:sp>
      <p:graphicFrame>
        <p:nvGraphicFramePr>
          <p:cNvPr id="413709" name="Object 13">
            <a:extLst>
              <a:ext uri="{FF2B5EF4-FFF2-40B4-BE49-F238E27FC236}">
                <a16:creationId xmlns:a16="http://schemas.microsoft.com/office/drawing/2014/main" id="{ADE73446-95CC-7609-579E-D3C2FBB6C6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1905000"/>
          <a:ext cx="44783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756300" imgH="5562600" progId="Equation.3">
                  <p:embed/>
                </p:oleObj>
              </mc:Choice>
              <mc:Fallback>
                <p:oleObj name="Equation" r:id="rId2" imgW="56756300" imgH="5562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905000"/>
                        <a:ext cx="44783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0" name="Object 14">
            <a:extLst>
              <a:ext uri="{FF2B5EF4-FFF2-40B4-BE49-F238E27FC236}">
                <a16:creationId xmlns:a16="http://schemas.microsoft.com/office/drawing/2014/main" id="{7AC611FA-9024-8A9D-DA58-007382C7E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6553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185500" imgH="5562600" progId="Equation.3">
                  <p:embed/>
                </p:oleObj>
              </mc:Choice>
              <mc:Fallback>
                <p:oleObj name="Equation" r:id="rId4" imgW="87185500" imgH="5562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65532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3713" name="Group 17">
            <a:extLst>
              <a:ext uri="{FF2B5EF4-FFF2-40B4-BE49-F238E27FC236}">
                <a16:creationId xmlns:a16="http://schemas.microsoft.com/office/drawing/2014/main" id="{1986ED3F-AFD5-1491-14B8-A389A8F1CD8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810000"/>
            <a:ext cx="5715000" cy="2209800"/>
            <a:chOff x="1056" y="2400"/>
            <a:chExt cx="3600" cy="1392"/>
          </a:xfrm>
        </p:grpSpPr>
        <p:sp>
          <p:nvSpPr>
            <p:cNvPr id="13320" name="Text Box 15">
              <a:extLst>
                <a:ext uri="{FF2B5EF4-FFF2-40B4-BE49-F238E27FC236}">
                  <a16:creationId xmlns:a16="http://schemas.microsoft.com/office/drawing/2014/main" id="{5A0FD192-DB8A-3B29-A1A7-F5DA2696E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0"/>
              <a:ext cx="3600" cy="13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CH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This is done by taking the curl of the curl-E equation and simplifying:</a:t>
              </a:r>
            </a:p>
          </p:txBody>
        </p:sp>
        <p:graphicFrame>
          <p:nvGraphicFramePr>
            <p:cNvPr id="13321" name="Object 16">
              <a:extLst>
                <a:ext uri="{FF2B5EF4-FFF2-40B4-BE49-F238E27FC236}">
                  <a16:creationId xmlns:a16="http://schemas.microsoft.com/office/drawing/2014/main" id="{70CEE6C3-E9D0-E308-81B9-9B165B16E8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6" y="2880"/>
            <a:ext cx="3184" cy="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4071500" imgH="16675100" progId="Equation.3">
                    <p:embed/>
                  </p:oleObj>
                </mc:Choice>
                <mc:Fallback>
                  <p:oleObj name="Equation" r:id="rId6" imgW="64071500" imgH="166751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6" y="2880"/>
                          <a:ext cx="3184" cy="8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3714" name="Text Box 18">
            <a:extLst>
              <a:ext uri="{FF2B5EF4-FFF2-40B4-BE49-F238E27FC236}">
                <a16:creationId xmlns:a16="http://schemas.microsoft.com/office/drawing/2014/main" id="{CDBD7153-0EC2-11FC-AA3D-216DF8AAC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91200"/>
            <a:ext cx="3429000" cy="5175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CH" sz="1600" b="1">
                <a:solidFill>
                  <a:srgbClr val="000000"/>
                </a:solidFill>
                <a:latin typeface="Times New Roman" panose="02020603050405020304" pitchFamily="18" charset="0"/>
              </a:rPr>
              <a:t>The same is done for the curl-H equation</a:t>
            </a:r>
          </a:p>
        </p:txBody>
      </p:sp>
      <p:sp>
        <p:nvSpPr>
          <p:cNvPr id="13318" name="Title 2">
            <a:extLst>
              <a:ext uri="{FF2B5EF4-FFF2-40B4-BE49-F238E27FC236}">
                <a16:creationId xmlns:a16="http://schemas.microsoft.com/office/drawing/2014/main" id="{6B76239C-0F05-902B-F11C-352B45711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en-CH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D22A5DD-A498-045B-F6B1-6B7E32D99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Propagation on TLs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 bldLvl="2"/>
      <p:bldP spid="4137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>
            <a:extLst>
              <a:ext uri="{FF2B5EF4-FFF2-40B4-BE49-F238E27FC236}">
                <a16:creationId xmlns:a16="http://schemas.microsoft.com/office/drawing/2014/main" id="{D2B7B414-DFFA-EE27-AFEA-920E87F30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pPr eaLnBrk="1" hangingPunct="1"/>
            <a:r>
              <a:rPr lang="en-US" altLang="en-CH"/>
              <a:t>Noting the vector identity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>
              <a:buFontTx/>
              <a:buNone/>
            </a:pPr>
            <a:r>
              <a:rPr lang="en-US" altLang="en-CH"/>
              <a:t>     the vector wave equations reduce to the vector Helmholtz</a:t>
            </a:r>
            <a:br>
              <a:rPr lang="en-US" altLang="en-CH"/>
            </a:br>
            <a:r>
              <a:rPr lang="en-US" altLang="en-CH"/>
              <a:t>equation for the </a:t>
            </a:r>
            <a:r>
              <a:rPr lang="en-US" altLang="en-CH" i="1"/>
              <a:t>E</a:t>
            </a:r>
            <a:r>
              <a:rPr lang="en-US" altLang="en-CH"/>
              <a:t> and </a:t>
            </a:r>
            <a:r>
              <a:rPr lang="en-US" altLang="en-CH" i="1"/>
              <a:t>H</a:t>
            </a:r>
            <a:r>
              <a:rPr lang="en-US" altLang="en-CH"/>
              <a:t> fields: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altLang="en-CH"/>
          </a:p>
          <a:p>
            <a:pPr eaLnBrk="1" hangingPunct="1"/>
            <a:r>
              <a:rPr lang="en-US" altLang="en-CH"/>
              <a:t>In rectangular coordinates (only) these vector equations separate into the individual scalar equations 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lvl="1" eaLnBrk="1" hangingPunct="1"/>
            <a:r>
              <a:rPr lang="en-US" altLang="en-CH"/>
              <a:t>With a similar equation for </a:t>
            </a:r>
            <a:r>
              <a:rPr lang="en-US" altLang="en-CH" i="1"/>
              <a:t>H</a:t>
            </a:r>
          </a:p>
        </p:txBody>
      </p:sp>
      <p:graphicFrame>
        <p:nvGraphicFramePr>
          <p:cNvPr id="414725" name="Object 5">
            <a:extLst>
              <a:ext uri="{FF2B5EF4-FFF2-40B4-BE49-F238E27FC236}">
                <a16:creationId xmlns:a16="http://schemas.microsoft.com/office/drawing/2014/main" id="{DB7C1457-2937-232E-5194-C7D616F18B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0" y="3302000"/>
          <a:ext cx="49799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295800" imgH="5562600" progId="Equation.3">
                  <p:embed/>
                </p:oleObj>
              </mc:Choice>
              <mc:Fallback>
                <p:oleObj name="Equation" r:id="rId2" imgW="55295800" imgH="556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3302000"/>
                        <a:ext cx="49799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>
            <a:extLst>
              <a:ext uri="{FF2B5EF4-FFF2-40B4-BE49-F238E27FC236}">
                <a16:creationId xmlns:a16="http://schemas.microsoft.com/office/drawing/2014/main" id="{8880F8C6-3B29-E215-0C6B-68EF97A98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1819275"/>
          <a:ext cx="30464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620700" imgH="5562600" progId="Equation.3">
                  <p:embed/>
                </p:oleObj>
              </mc:Choice>
              <mc:Fallback>
                <p:oleObj name="Equation" r:id="rId4" imgW="38620700" imgH="5562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19275"/>
                        <a:ext cx="30464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4735" name="Group 15">
            <a:extLst>
              <a:ext uri="{FF2B5EF4-FFF2-40B4-BE49-F238E27FC236}">
                <a16:creationId xmlns:a16="http://schemas.microsoft.com/office/drawing/2014/main" id="{D07666E7-0614-9881-144D-8BDD96F8554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209800"/>
            <a:ext cx="3505200" cy="2667000"/>
            <a:chOff x="3024" y="1392"/>
            <a:chExt cx="2208" cy="1680"/>
          </a:xfrm>
        </p:grpSpPr>
        <p:grpSp>
          <p:nvGrpSpPr>
            <p:cNvPr id="14343" name="Group 13">
              <a:extLst>
                <a:ext uri="{FF2B5EF4-FFF2-40B4-BE49-F238E27FC236}">
                  <a16:creationId xmlns:a16="http://schemas.microsoft.com/office/drawing/2014/main" id="{3C34E87F-0F4A-2CEA-DAEE-760BE30E6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44"/>
              <a:ext cx="2208" cy="528"/>
              <a:chOff x="3120" y="1872"/>
              <a:chExt cx="2208" cy="528"/>
            </a:xfrm>
          </p:grpSpPr>
          <p:sp>
            <p:nvSpPr>
              <p:cNvPr id="14345" name="Text Box 11">
                <a:extLst>
                  <a:ext uri="{FF2B5EF4-FFF2-40B4-BE49-F238E27FC236}">
                    <a16:creationId xmlns:a16="http://schemas.microsoft.com/office/drawing/2014/main" id="{6784E5D9-EBC3-93C0-8C4D-EB316E726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1872"/>
                <a:ext cx="2208" cy="52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t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CH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This uses the auxiliary relations</a:t>
                </a:r>
                <a:r>
                  <a:rPr lang="en-US" altLang="en-CH" sz="16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graphicFrame>
            <p:nvGraphicFramePr>
              <p:cNvPr id="14346" name="Object 12">
                <a:extLst>
                  <a:ext uri="{FF2B5EF4-FFF2-40B4-BE49-F238E27FC236}">
                    <a16:creationId xmlns:a16="http://schemas.microsoft.com/office/drawing/2014/main" id="{19FA9892-EAD4-7D42-E6AA-39ED5DBA45B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08" y="2064"/>
              <a:ext cx="1688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38912800" imgH="5562600" progId="Equation.3">
                      <p:embed/>
                    </p:oleObj>
                  </mc:Choice>
                  <mc:Fallback>
                    <p:oleObj name="Equation" r:id="rId6" imgW="38912800" imgH="556260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8" y="2064"/>
                            <a:ext cx="1688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44" name="Line 14">
              <a:extLst>
                <a:ext uri="{FF2B5EF4-FFF2-40B4-BE49-F238E27FC236}">
                  <a16:creationId xmlns:a16="http://schemas.microsoft.com/office/drawing/2014/main" id="{56BC4FEE-F67A-B679-69A8-2B3F497D1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392"/>
              <a:ext cx="52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414736" name="Object 16">
            <a:extLst>
              <a:ext uri="{FF2B5EF4-FFF2-40B4-BE49-F238E27FC236}">
                <a16:creationId xmlns:a16="http://schemas.microsoft.com/office/drawing/2014/main" id="{E1B72BEE-A852-5097-A15D-71EB12B1D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648200"/>
          <a:ext cx="4749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049900" imgH="10528300" progId="Equation.3">
                  <p:embed/>
                </p:oleObj>
              </mc:Choice>
              <mc:Fallback>
                <p:oleObj name="Equation" r:id="rId8" imgW="69049900" imgH="10528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47498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E5D017BA-CE2A-86CC-1BFE-26B7AEC23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Propagation on TLs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>
            <a:extLst>
              <a:ext uri="{FF2B5EF4-FFF2-40B4-BE49-F238E27FC236}">
                <a16:creationId xmlns:a16="http://schemas.microsoft.com/office/drawing/2014/main" id="{9435ACDB-1BBB-7787-5455-0A77B5B4B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5029200"/>
          </a:xfrm>
        </p:spPr>
        <p:txBody>
          <a:bodyPr/>
          <a:lstStyle/>
          <a:p>
            <a:pPr eaLnBrk="1" hangingPunct="1"/>
            <a:r>
              <a:rPr lang="en-US" altLang="en-CH"/>
              <a:t>The vector Helmholtz equation for    can be written as</a:t>
            </a:r>
          </a:p>
          <a:p>
            <a:pPr eaLnBrk="1" hangingPunct="1"/>
            <a:endParaRPr lang="en-US" altLang="en-CH"/>
          </a:p>
          <a:p>
            <a:pPr eaLnBrk="1" hangingPunct="1">
              <a:lnSpc>
                <a:spcPct val="20000"/>
              </a:lnSpc>
            </a:pPr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r>
              <a:rPr lang="en-US" altLang="en-CH"/>
              <a:t>Assuming that the z-dependence of all field quantities is  of the form</a:t>
            </a:r>
          </a:p>
          <a:p>
            <a:pPr lvl="1" eaLnBrk="1" hangingPunct="1">
              <a:buFontTx/>
              <a:buNone/>
            </a:pPr>
            <a:r>
              <a:rPr lang="en-US" altLang="en-CH"/>
              <a:t>we have</a:t>
            </a:r>
          </a:p>
          <a:p>
            <a:pPr lvl="1" eaLnBrk="1" hangingPunct="1">
              <a:buFontTx/>
              <a:buNone/>
            </a:pPr>
            <a:endParaRPr lang="en-US" altLang="en-CH"/>
          </a:p>
          <a:p>
            <a:pPr lvl="1" eaLnBrk="1" hangingPunct="1">
              <a:lnSpc>
                <a:spcPct val="20000"/>
              </a:lnSpc>
              <a:buFontTx/>
              <a:buNone/>
            </a:pPr>
            <a:endParaRPr lang="en-US" altLang="en-CH"/>
          </a:p>
          <a:p>
            <a:pPr eaLnBrk="1" hangingPunct="1"/>
            <a:r>
              <a:rPr lang="en-US" altLang="en-CH"/>
              <a:t>Thus, the Helmholtz equations for E and H  becomes</a:t>
            </a:r>
          </a:p>
        </p:txBody>
      </p:sp>
      <p:graphicFrame>
        <p:nvGraphicFramePr>
          <p:cNvPr id="419844" name="Object 4">
            <a:extLst>
              <a:ext uri="{FF2B5EF4-FFF2-40B4-BE49-F238E27FC236}">
                <a16:creationId xmlns:a16="http://schemas.microsoft.com/office/drawing/2014/main" id="{529D47F4-212A-E84A-7E05-5FEDC0773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524000"/>
          <a:ext cx="5349875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397900" imgH="20485100" progId="Equation.3">
                  <p:embed/>
                </p:oleObj>
              </mc:Choice>
              <mc:Fallback>
                <p:oleObj name="Equation" r:id="rId2" imgW="59397900" imgH="20485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0"/>
                        <a:ext cx="5349875" cy="18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>
            <a:extLst>
              <a:ext uri="{FF2B5EF4-FFF2-40B4-BE49-F238E27FC236}">
                <a16:creationId xmlns:a16="http://schemas.microsoft.com/office/drawing/2014/main" id="{08524B66-03AB-3068-D090-C868C02D8C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2913" y="1093788"/>
          <a:ext cx="2698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05200" imgH="4686300" progId="Equation.3">
                  <p:embed/>
                </p:oleObj>
              </mc:Choice>
              <mc:Fallback>
                <p:oleObj name="Equation" r:id="rId4" imgW="3505200" imgH="4686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1093788"/>
                        <a:ext cx="2698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6" name="Freeform 6">
            <a:extLst>
              <a:ext uri="{FF2B5EF4-FFF2-40B4-BE49-F238E27FC236}">
                <a16:creationId xmlns:a16="http://schemas.microsoft.com/office/drawing/2014/main" id="{E6BC00D3-11C6-337F-9FD8-6EFFB10F3CE3}"/>
              </a:ext>
            </a:extLst>
          </p:cNvPr>
          <p:cNvSpPr>
            <a:spLocks/>
          </p:cNvSpPr>
          <p:nvPr/>
        </p:nvSpPr>
        <p:spPr bwMode="auto">
          <a:xfrm>
            <a:off x="2819400" y="1371600"/>
            <a:ext cx="1612900" cy="2146300"/>
          </a:xfrm>
          <a:custGeom>
            <a:avLst/>
            <a:gdLst>
              <a:gd name="T0" fmla="*/ 63500 w 1016"/>
              <a:gd name="T1" fmla="*/ 279400 h 1352"/>
              <a:gd name="T2" fmla="*/ 444500 w 1016"/>
              <a:gd name="T3" fmla="*/ 127000 h 1352"/>
              <a:gd name="T4" fmla="*/ 901700 w 1016"/>
              <a:gd name="T5" fmla="*/ 50800 h 1352"/>
              <a:gd name="T6" fmla="*/ 1358900 w 1016"/>
              <a:gd name="T7" fmla="*/ 50800 h 1352"/>
              <a:gd name="T8" fmla="*/ 1587500 w 1016"/>
              <a:gd name="T9" fmla="*/ 355600 h 1352"/>
              <a:gd name="T10" fmla="*/ 1511300 w 1016"/>
              <a:gd name="T11" fmla="*/ 812800 h 1352"/>
              <a:gd name="T12" fmla="*/ 1282700 w 1016"/>
              <a:gd name="T13" fmla="*/ 1193800 h 1352"/>
              <a:gd name="T14" fmla="*/ 977900 w 1016"/>
              <a:gd name="T15" fmla="*/ 1270000 h 1352"/>
              <a:gd name="T16" fmla="*/ 825500 w 1016"/>
              <a:gd name="T17" fmla="*/ 1498600 h 1352"/>
              <a:gd name="T18" fmla="*/ 673100 w 1016"/>
              <a:gd name="T19" fmla="*/ 2032000 h 1352"/>
              <a:gd name="T20" fmla="*/ 292100 w 1016"/>
              <a:gd name="T21" fmla="*/ 2108200 h 1352"/>
              <a:gd name="T22" fmla="*/ 139700 w 1016"/>
              <a:gd name="T23" fmla="*/ 1803400 h 1352"/>
              <a:gd name="T24" fmla="*/ 63500 w 1016"/>
              <a:gd name="T25" fmla="*/ 1498600 h 1352"/>
              <a:gd name="T26" fmla="*/ 63500 w 1016"/>
              <a:gd name="T27" fmla="*/ 1117600 h 1352"/>
              <a:gd name="T28" fmla="*/ 63500 w 1016"/>
              <a:gd name="T29" fmla="*/ 736600 h 1352"/>
              <a:gd name="T30" fmla="*/ 63500 w 1016"/>
              <a:gd name="T31" fmla="*/ 355600 h 1352"/>
              <a:gd name="T32" fmla="*/ 63500 w 1016"/>
              <a:gd name="T33" fmla="*/ 279400 h 1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6" h="1352">
                <a:moveTo>
                  <a:pt x="40" y="176"/>
                </a:moveTo>
                <a:cubicBezTo>
                  <a:pt x="80" y="152"/>
                  <a:pt x="192" y="104"/>
                  <a:pt x="280" y="80"/>
                </a:cubicBezTo>
                <a:cubicBezTo>
                  <a:pt x="368" y="56"/>
                  <a:pt x="472" y="40"/>
                  <a:pt x="568" y="32"/>
                </a:cubicBezTo>
                <a:cubicBezTo>
                  <a:pt x="664" y="24"/>
                  <a:pt x="784" y="0"/>
                  <a:pt x="856" y="32"/>
                </a:cubicBezTo>
                <a:cubicBezTo>
                  <a:pt x="928" y="64"/>
                  <a:pt x="984" y="144"/>
                  <a:pt x="1000" y="224"/>
                </a:cubicBezTo>
                <a:cubicBezTo>
                  <a:pt x="1016" y="304"/>
                  <a:pt x="984" y="424"/>
                  <a:pt x="952" y="512"/>
                </a:cubicBezTo>
                <a:cubicBezTo>
                  <a:pt x="920" y="600"/>
                  <a:pt x="864" y="704"/>
                  <a:pt x="808" y="752"/>
                </a:cubicBezTo>
                <a:cubicBezTo>
                  <a:pt x="752" y="800"/>
                  <a:pt x="664" y="768"/>
                  <a:pt x="616" y="800"/>
                </a:cubicBezTo>
                <a:cubicBezTo>
                  <a:pt x="568" y="832"/>
                  <a:pt x="552" y="864"/>
                  <a:pt x="520" y="944"/>
                </a:cubicBezTo>
                <a:cubicBezTo>
                  <a:pt x="488" y="1024"/>
                  <a:pt x="480" y="1216"/>
                  <a:pt x="424" y="1280"/>
                </a:cubicBezTo>
                <a:cubicBezTo>
                  <a:pt x="368" y="1344"/>
                  <a:pt x="240" y="1352"/>
                  <a:pt x="184" y="1328"/>
                </a:cubicBezTo>
                <a:cubicBezTo>
                  <a:pt x="128" y="1304"/>
                  <a:pt x="112" y="1200"/>
                  <a:pt x="88" y="1136"/>
                </a:cubicBezTo>
                <a:cubicBezTo>
                  <a:pt x="64" y="1072"/>
                  <a:pt x="48" y="1016"/>
                  <a:pt x="40" y="944"/>
                </a:cubicBezTo>
                <a:cubicBezTo>
                  <a:pt x="32" y="872"/>
                  <a:pt x="40" y="784"/>
                  <a:pt x="40" y="704"/>
                </a:cubicBezTo>
                <a:cubicBezTo>
                  <a:pt x="40" y="624"/>
                  <a:pt x="40" y="544"/>
                  <a:pt x="40" y="464"/>
                </a:cubicBezTo>
                <a:cubicBezTo>
                  <a:pt x="40" y="384"/>
                  <a:pt x="40" y="272"/>
                  <a:pt x="40" y="224"/>
                </a:cubicBezTo>
                <a:cubicBezTo>
                  <a:pt x="40" y="176"/>
                  <a:pt x="0" y="200"/>
                  <a:pt x="40" y="176"/>
                </a:cubicBez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fr-FR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19847" name="Object 7">
            <a:extLst>
              <a:ext uri="{FF2B5EF4-FFF2-40B4-BE49-F238E27FC236}">
                <a16:creationId xmlns:a16="http://schemas.microsoft.com/office/drawing/2014/main" id="{C5A01BE6-E922-316C-58CF-76B4BCAD75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3810000"/>
          <a:ext cx="8842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44100" imgH="4686300" progId="Equation.3">
                  <p:embed/>
                </p:oleObj>
              </mc:Choice>
              <mc:Fallback>
                <p:oleObj name="Equation" r:id="rId6" imgW="9944100" imgH="4686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884238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8" name="Object 8">
            <a:extLst>
              <a:ext uri="{FF2B5EF4-FFF2-40B4-BE49-F238E27FC236}">
                <a16:creationId xmlns:a16="http://schemas.microsoft.com/office/drawing/2014/main" id="{10A0963B-EC5D-8804-AA3D-A61344EF5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4343400"/>
          <a:ext cx="12192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3000" imgH="9652000" progId="Equation.3">
                  <p:embed/>
                </p:oleObj>
              </mc:Choice>
              <mc:Fallback>
                <p:oleObj name="Equation" r:id="rId8" imgW="16383000" imgH="965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12192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>
            <a:extLst>
              <a:ext uri="{FF2B5EF4-FFF2-40B4-BE49-F238E27FC236}">
                <a16:creationId xmlns:a16="http://schemas.microsoft.com/office/drawing/2014/main" id="{A6DA052D-7313-5AFB-C879-FC3937BB39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562600"/>
          <a:ext cx="543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757800" imgH="5854700" progId="Equation.3">
                  <p:embed/>
                </p:oleObj>
              </mc:Choice>
              <mc:Fallback>
                <p:oleObj name="Equation" r:id="rId10" imgW="68757800" imgH="5854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62600"/>
                        <a:ext cx="54324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4B4A7CF6-0E7C-0AB9-6507-9C4E8416B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Propagation on TLs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7" name="Rectangle 3">
            <a:extLst>
              <a:ext uri="{FF2B5EF4-FFF2-40B4-BE49-F238E27FC236}">
                <a16:creationId xmlns:a16="http://schemas.microsoft.com/office/drawing/2014/main" id="{35ECCA10-1386-0A39-EA66-1A64A5841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CH"/>
              <a:t>For waves propagating in the +</a:t>
            </a:r>
            <a:r>
              <a:rPr lang="en-US" altLang="en-CH" i="1"/>
              <a:t>z</a:t>
            </a:r>
            <a:r>
              <a:rPr lang="en-US" altLang="en-CH"/>
              <a:t> direction (where all fields have a </a:t>
            </a:r>
            <a:r>
              <a:rPr lang="en-US" altLang="en-CH" i="1"/>
              <a:t>z</a:t>
            </a:r>
            <a:r>
              <a:rPr lang="en-US" altLang="en-CH"/>
              <a:t> dependence of        ) the Maxwell curl equations are</a:t>
            </a:r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endParaRPr lang="en-US" altLang="en-CH"/>
          </a:p>
          <a:p>
            <a:pPr eaLnBrk="1" hangingPunct="1"/>
            <a:r>
              <a:rPr lang="en-US" altLang="en-CH"/>
              <a:t>From these equations, the </a:t>
            </a:r>
            <a:r>
              <a:rPr lang="en-US" altLang="en-CH" u="sng"/>
              <a:t>transverse</a:t>
            </a:r>
            <a:r>
              <a:rPr lang="en-US" altLang="en-CH"/>
              <a:t> </a:t>
            </a:r>
            <a:r>
              <a:rPr lang="en-US" altLang="en-CH" i="1"/>
              <a:t>E</a:t>
            </a:r>
            <a:r>
              <a:rPr lang="en-US" altLang="en-CH"/>
              <a:t> and </a:t>
            </a:r>
            <a:r>
              <a:rPr lang="en-US" altLang="en-CH" i="1"/>
              <a:t>H</a:t>
            </a:r>
            <a:r>
              <a:rPr lang="en-US" altLang="en-CH"/>
              <a:t> field components can be expressed in terms of the longitudinal (</a:t>
            </a:r>
            <a:r>
              <a:rPr lang="en-US" altLang="en-CH" i="1"/>
              <a:t>z</a:t>
            </a:r>
            <a:r>
              <a:rPr lang="en-US" altLang="en-CH"/>
              <a:t>) E and H components </a:t>
            </a:r>
          </a:p>
        </p:txBody>
      </p:sp>
      <p:graphicFrame>
        <p:nvGraphicFramePr>
          <p:cNvPr id="415765" name="Object 21">
            <a:extLst>
              <a:ext uri="{FF2B5EF4-FFF2-40B4-BE49-F238E27FC236}">
                <a16:creationId xmlns:a16="http://schemas.microsoft.com/office/drawing/2014/main" id="{709383EE-4FF3-0470-30EA-48D48C8B4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4013" y="1446213"/>
          <a:ext cx="5730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38900" imgH="4686300" progId="Equation.3">
                  <p:embed/>
                </p:oleObj>
              </mc:Choice>
              <mc:Fallback>
                <p:oleObj name="Equation" r:id="rId2" imgW="6438900" imgH="46863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1446213"/>
                        <a:ext cx="5730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66" name="Picture 22" descr="Copy of Wednesday, January 29, 2003">
            <a:extLst>
              <a:ext uri="{FF2B5EF4-FFF2-40B4-BE49-F238E27FC236}">
                <a16:creationId xmlns:a16="http://schemas.microsoft.com/office/drawing/2014/main" id="{D5089A03-512A-C435-AB88-87665663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197600" cy="2532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5772" name="Group 28">
            <a:extLst>
              <a:ext uri="{FF2B5EF4-FFF2-40B4-BE49-F238E27FC236}">
                <a16:creationId xmlns:a16="http://schemas.microsoft.com/office/drawing/2014/main" id="{E37BA0D3-3C7F-5663-ED6F-F1F08D6CAAA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819400"/>
            <a:ext cx="4872038" cy="1214438"/>
            <a:chOff x="1632" y="1776"/>
            <a:chExt cx="3069" cy="765"/>
          </a:xfrm>
        </p:grpSpPr>
        <p:sp>
          <p:nvSpPr>
            <p:cNvPr id="16393" name="Oval 23">
              <a:extLst>
                <a:ext uri="{FF2B5EF4-FFF2-40B4-BE49-F238E27FC236}">
                  <a16:creationId xmlns:a16="http://schemas.microsoft.com/office/drawing/2014/main" id="{129C0ECD-5618-B53C-8367-F4630A398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76"/>
              <a:ext cx="189" cy="33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4" name="Oval 24">
              <a:extLst>
                <a:ext uri="{FF2B5EF4-FFF2-40B4-BE49-F238E27FC236}">
                  <a16:creationId xmlns:a16="http://schemas.microsoft.com/office/drawing/2014/main" id="{D79C3733-2B2E-8C87-4818-D4251B9A6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08"/>
              <a:ext cx="189" cy="33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CH" altLang="en-CH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5771" name="Group 27">
            <a:extLst>
              <a:ext uri="{FF2B5EF4-FFF2-40B4-BE49-F238E27FC236}">
                <a16:creationId xmlns:a16="http://schemas.microsoft.com/office/drawing/2014/main" id="{A3E72993-6726-43B2-D1AC-42E5E883783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800600"/>
            <a:ext cx="4800600" cy="1752600"/>
            <a:chOff x="1344" y="2784"/>
            <a:chExt cx="3024" cy="1104"/>
          </a:xfrm>
        </p:grpSpPr>
        <p:sp>
          <p:nvSpPr>
            <p:cNvPr id="16391" name="Text Box 25">
              <a:extLst>
                <a:ext uri="{FF2B5EF4-FFF2-40B4-BE49-F238E27FC236}">
                  <a16:creationId xmlns:a16="http://schemas.microsoft.com/office/drawing/2014/main" id="{AAFF3541-1B1A-0F21-4F45-9F46BF312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784"/>
              <a:ext cx="3024" cy="110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Eliminating E</a:t>
              </a:r>
              <a:r>
                <a:rPr lang="en-US" altLang="en-CH" sz="16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from these two equations gives an expression for H</a:t>
              </a:r>
              <a:r>
                <a:rPr lang="en-US" altLang="en-CH" sz="16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in terms of the E</a:t>
              </a:r>
              <a:r>
                <a:rPr lang="en-US" altLang="en-CH" sz="16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and H</a:t>
              </a:r>
              <a:r>
                <a:rPr lang="en-US" altLang="en-CH" sz="16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en-CH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field components.</a:t>
              </a:r>
            </a:p>
          </p:txBody>
        </p:sp>
        <p:pic>
          <p:nvPicPr>
            <p:cNvPr id="16392" name="Picture 26" descr="Copy 2 of Wednesday, January 29, 2003">
              <a:extLst>
                <a:ext uri="{FF2B5EF4-FFF2-40B4-BE49-F238E27FC236}">
                  <a16:creationId xmlns:a16="http://schemas.microsoft.com/office/drawing/2014/main" id="{1A438B44-78A5-ECF8-08BC-A7C0D8F4D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312"/>
              <a:ext cx="2064" cy="47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F7C3075C-E8B9-663A-224B-AC6239B89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23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Propagation on TLs (</a:t>
            </a:r>
            <a:r>
              <a:rPr lang="en-US" sz="3200" kern="0" dirty="0" err="1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con’t</a:t>
            </a:r>
            <a:r>
              <a:rPr lang="en-US" sz="3200" kern="0" dirty="0">
                <a:solidFill>
                  <a:sysClr val="window" lastClr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bldLvl="2"/>
    </p:bldLst>
  </p:timing>
</p:sld>
</file>

<file path=ppt/theme/theme1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emson">
  <a:themeElements>
    <a:clrScheme name="Clems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emso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lems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ms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ms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ms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ms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ms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ems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ems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ems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ems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ems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ems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2782</Words>
  <Application>Microsoft Macintosh PowerPoint</Application>
  <PresentationFormat>On-screen Show (4:3)</PresentationFormat>
  <Paragraphs>388</Paragraphs>
  <Slides>51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ＭＳ Ｐゴシック</vt:lpstr>
      <vt:lpstr>Arial</vt:lpstr>
      <vt:lpstr>Calibri</vt:lpstr>
      <vt:lpstr>Garamond</vt:lpstr>
      <vt:lpstr>Symbol</vt:lpstr>
      <vt:lpstr>Times New Roman</vt:lpstr>
      <vt:lpstr>Slides</vt:lpstr>
      <vt:lpstr>Title</vt:lpstr>
      <vt:lpstr>Clemson</vt:lpstr>
      <vt:lpstr>Designer Drawing</vt:lpstr>
      <vt:lpstr>Equation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Rachidi</dc:creator>
  <cp:lastModifiedBy>Farhad Rachidi</cp:lastModifiedBy>
  <cp:revision>236</cp:revision>
  <dcterms:created xsi:type="dcterms:W3CDTF">2005-11-11T13:34:21Z</dcterms:created>
  <dcterms:modified xsi:type="dcterms:W3CDTF">2025-04-08T13:56:27Z</dcterms:modified>
</cp:coreProperties>
</file>